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6" r:id="rId2"/>
    <p:sldId id="259" r:id="rId3"/>
    <p:sldId id="334" r:id="rId4"/>
    <p:sldId id="335" r:id="rId5"/>
    <p:sldId id="336" r:id="rId6"/>
    <p:sldId id="337" r:id="rId7"/>
    <p:sldId id="338" r:id="rId8"/>
    <p:sldId id="339" r:id="rId9"/>
    <p:sldId id="341" r:id="rId10"/>
    <p:sldId id="342" r:id="rId11"/>
    <p:sldId id="347" r:id="rId12"/>
    <p:sldId id="348" r:id="rId13"/>
    <p:sldId id="349" r:id="rId14"/>
    <p:sldId id="350" r:id="rId15"/>
    <p:sldId id="351" r:id="rId16"/>
    <p:sldId id="343" r:id="rId17"/>
    <p:sldId id="344" r:id="rId18"/>
    <p:sldId id="345" r:id="rId19"/>
    <p:sldId id="346" r:id="rId20"/>
    <p:sldId id="354" r:id="rId21"/>
    <p:sldId id="356" r:id="rId22"/>
    <p:sldId id="357" r:id="rId23"/>
    <p:sldId id="358" r:id="rId24"/>
    <p:sldId id="359" r:id="rId25"/>
    <p:sldId id="258" r:id="rId26"/>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202B0CA-FC54-4496-8BCA-5EF66A818D29}" styleName="Estilo o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15" autoAdjust="0"/>
    <p:restoredTop sz="94709" autoAdjust="0"/>
  </p:normalViewPr>
  <p:slideViewPr>
    <p:cSldViewPr snapToGrid="0" snapToObjects="1" showGuides="1">
      <p:cViewPr>
        <p:scale>
          <a:sx n="80" d="100"/>
          <a:sy n="80" d="100"/>
        </p:scale>
        <p:origin x="-1158" y="-1098"/>
      </p:cViewPr>
      <p:guideLst>
        <p:guide orient="horz" pos="1148"/>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6216CB-AC62-4A4B-ACBB-C417593F3034}" type="datetimeFigureOut">
              <a:rPr lang="es-MX" smtClean="0"/>
              <a:pPr/>
              <a:t>04/10/2013</a:t>
            </a:fld>
            <a:endParaRPr lang="es-MX"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57FED1-0B04-48F7-95F6-9BE78372BCD5}" type="slidenum">
              <a:rPr lang="es-MX" smtClean="0"/>
              <a:pPr/>
              <a:t>‹Nº›</a:t>
            </a:fld>
            <a:endParaRPr lang="es-MX" dirty="0"/>
          </a:p>
        </p:txBody>
      </p:sp>
    </p:spTree>
    <p:extLst>
      <p:ext uri="{BB962C8B-B14F-4D97-AF65-F5344CB8AC3E}">
        <p14:creationId xmlns:p14="http://schemas.microsoft.com/office/powerpoint/2010/main" xmlns="" val="1669092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706AAA37-33A3-427E-974A-9FFC4ECBB3A4}" type="slidenum">
              <a:rPr lang="es-MX" smtClean="0"/>
              <a:pPr/>
              <a:t>2</a:t>
            </a:fld>
            <a:endParaRPr lang="es-MX" dirty="0"/>
          </a:p>
        </p:txBody>
      </p:sp>
    </p:spTree>
    <p:extLst>
      <p:ext uri="{BB962C8B-B14F-4D97-AF65-F5344CB8AC3E}">
        <p14:creationId xmlns:p14="http://schemas.microsoft.com/office/powerpoint/2010/main" xmlns="" val="3878021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706AAA37-33A3-427E-974A-9FFC4ECBB3A4}" type="slidenum">
              <a:rPr lang="es-MX" smtClean="0"/>
              <a:pPr/>
              <a:t>11</a:t>
            </a:fld>
            <a:endParaRPr lang="es-MX" dirty="0"/>
          </a:p>
        </p:txBody>
      </p:sp>
    </p:spTree>
    <p:extLst>
      <p:ext uri="{BB962C8B-B14F-4D97-AF65-F5344CB8AC3E}">
        <p14:creationId xmlns:p14="http://schemas.microsoft.com/office/powerpoint/2010/main" xmlns="" val="3878021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706AAA37-33A3-427E-974A-9FFC4ECBB3A4}" type="slidenum">
              <a:rPr lang="es-MX" smtClean="0"/>
              <a:pPr/>
              <a:t>12</a:t>
            </a:fld>
            <a:endParaRPr lang="es-MX" dirty="0"/>
          </a:p>
        </p:txBody>
      </p:sp>
    </p:spTree>
    <p:extLst>
      <p:ext uri="{BB962C8B-B14F-4D97-AF65-F5344CB8AC3E}">
        <p14:creationId xmlns:p14="http://schemas.microsoft.com/office/powerpoint/2010/main" xmlns="" val="3878021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706AAA37-33A3-427E-974A-9FFC4ECBB3A4}" type="slidenum">
              <a:rPr lang="es-MX" smtClean="0"/>
              <a:pPr/>
              <a:t>13</a:t>
            </a:fld>
            <a:endParaRPr lang="es-MX" dirty="0"/>
          </a:p>
        </p:txBody>
      </p:sp>
    </p:spTree>
    <p:extLst>
      <p:ext uri="{BB962C8B-B14F-4D97-AF65-F5344CB8AC3E}">
        <p14:creationId xmlns:p14="http://schemas.microsoft.com/office/powerpoint/2010/main" xmlns="" val="38780219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706AAA37-33A3-427E-974A-9FFC4ECBB3A4}" type="slidenum">
              <a:rPr lang="es-MX" smtClean="0"/>
              <a:pPr/>
              <a:t>14</a:t>
            </a:fld>
            <a:endParaRPr lang="es-MX" dirty="0"/>
          </a:p>
        </p:txBody>
      </p:sp>
    </p:spTree>
    <p:extLst>
      <p:ext uri="{BB962C8B-B14F-4D97-AF65-F5344CB8AC3E}">
        <p14:creationId xmlns:p14="http://schemas.microsoft.com/office/powerpoint/2010/main" xmlns="" val="38780219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706AAA37-33A3-427E-974A-9FFC4ECBB3A4}" type="slidenum">
              <a:rPr lang="es-MX" smtClean="0"/>
              <a:pPr/>
              <a:t>15</a:t>
            </a:fld>
            <a:endParaRPr lang="es-MX" dirty="0"/>
          </a:p>
        </p:txBody>
      </p:sp>
    </p:spTree>
    <p:extLst>
      <p:ext uri="{BB962C8B-B14F-4D97-AF65-F5344CB8AC3E}">
        <p14:creationId xmlns:p14="http://schemas.microsoft.com/office/powerpoint/2010/main" xmlns="" val="38780219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706AAA37-33A3-427E-974A-9FFC4ECBB3A4}" type="slidenum">
              <a:rPr lang="es-MX" smtClean="0"/>
              <a:pPr/>
              <a:t>16</a:t>
            </a:fld>
            <a:endParaRPr lang="es-MX" dirty="0"/>
          </a:p>
        </p:txBody>
      </p:sp>
    </p:spTree>
    <p:extLst>
      <p:ext uri="{BB962C8B-B14F-4D97-AF65-F5344CB8AC3E}">
        <p14:creationId xmlns:p14="http://schemas.microsoft.com/office/powerpoint/2010/main" xmlns="" val="38780219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706AAA37-33A3-427E-974A-9FFC4ECBB3A4}" type="slidenum">
              <a:rPr lang="es-MX" smtClean="0"/>
              <a:pPr/>
              <a:t>17</a:t>
            </a:fld>
            <a:endParaRPr lang="es-MX" dirty="0"/>
          </a:p>
        </p:txBody>
      </p:sp>
    </p:spTree>
    <p:extLst>
      <p:ext uri="{BB962C8B-B14F-4D97-AF65-F5344CB8AC3E}">
        <p14:creationId xmlns:p14="http://schemas.microsoft.com/office/powerpoint/2010/main" xmlns="" val="38780219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706AAA37-33A3-427E-974A-9FFC4ECBB3A4}" type="slidenum">
              <a:rPr lang="es-MX" smtClean="0"/>
              <a:pPr/>
              <a:t>18</a:t>
            </a:fld>
            <a:endParaRPr lang="es-MX" dirty="0"/>
          </a:p>
        </p:txBody>
      </p:sp>
    </p:spTree>
    <p:extLst>
      <p:ext uri="{BB962C8B-B14F-4D97-AF65-F5344CB8AC3E}">
        <p14:creationId xmlns:p14="http://schemas.microsoft.com/office/powerpoint/2010/main" xmlns="" val="38780219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706AAA37-33A3-427E-974A-9FFC4ECBB3A4}" type="slidenum">
              <a:rPr lang="es-MX" smtClean="0"/>
              <a:pPr/>
              <a:t>19</a:t>
            </a:fld>
            <a:endParaRPr lang="es-MX" dirty="0"/>
          </a:p>
        </p:txBody>
      </p:sp>
    </p:spTree>
    <p:extLst>
      <p:ext uri="{BB962C8B-B14F-4D97-AF65-F5344CB8AC3E}">
        <p14:creationId xmlns:p14="http://schemas.microsoft.com/office/powerpoint/2010/main" xmlns="" val="38780219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706AAA37-33A3-427E-974A-9FFC4ECBB3A4}" type="slidenum">
              <a:rPr lang="es-MX" smtClean="0"/>
              <a:pPr/>
              <a:t>20</a:t>
            </a:fld>
            <a:endParaRPr lang="es-MX" dirty="0"/>
          </a:p>
        </p:txBody>
      </p:sp>
    </p:spTree>
    <p:extLst>
      <p:ext uri="{BB962C8B-B14F-4D97-AF65-F5344CB8AC3E}">
        <p14:creationId xmlns:p14="http://schemas.microsoft.com/office/powerpoint/2010/main" xmlns="" val="3878021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706AAA37-33A3-427E-974A-9FFC4ECBB3A4}" type="slidenum">
              <a:rPr lang="es-MX" smtClean="0"/>
              <a:pPr/>
              <a:t>3</a:t>
            </a:fld>
            <a:endParaRPr lang="es-MX" dirty="0"/>
          </a:p>
        </p:txBody>
      </p:sp>
    </p:spTree>
    <p:extLst>
      <p:ext uri="{BB962C8B-B14F-4D97-AF65-F5344CB8AC3E}">
        <p14:creationId xmlns:p14="http://schemas.microsoft.com/office/powerpoint/2010/main" xmlns="" val="38780219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706AAA37-33A3-427E-974A-9FFC4ECBB3A4}" type="slidenum">
              <a:rPr lang="es-MX" smtClean="0"/>
              <a:pPr/>
              <a:t>21</a:t>
            </a:fld>
            <a:endParaRPr lang="es-MX" dirty="0"/>
          </a:p>
        </p:txBody>
      </p:sp>
    </p:spTree>
    <p:extLst>
      <p:ext uri="{BB962C8B-B14F-4D97-AF65-F5344CB8AC3E}">
        <p14:creationId xmlns:p14="http://schemas.microsoft.com/office/powerpoint/2010/main" xmlns="" val="38780219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706AAA37-33A3-427E-974A-9FFC4ECBB3A4}" type="slidenum">
              <a:rPr lang="es-MX" smtClean="0"/>
              <a:pPr/>
              <a:t>22</a:t>
            </a:fld>
            <a:endParaRPr lang="es-MX" dirty="0"/>
          </a:p>
        </p:txBody>
      </p:sp>
    </p:spTree>
    <p:extLst>
      <p:ext uri="{BB962C8B-B14F-4D97-AF65-F5344CB8AC3E}">
        <p14:creationId xmlns:p14="http://schemas.microsoft.com/office/powerpoint/2010/main" xmlns="" val="38780219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706AAA37-33A3-427E-974A-9FFC4ECBB3A4}" type="slidenum">
              <a:rPr lang="es-MX" smtClean="0"/>
              <a:pPr/>
              <a:t>23</a:t>
            </a:fld>
            <a:endParaRPr lang="es-MX" dirty="0"/>
          </a:p>
        </p:txBody>
      </p:sp>
    </p:spTree>
    <p:extLst>
      <p:ext uri="{BB962C8B-B14F-4D97-AF65-F5344CB8AC3E}">
        <p14:creationId xmlns:p14="http://schemas.microsoft.com/office/powerpoint/2010/main" xmlns="" val="38780219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706AAA37-33A3-427E-974A-9FFC4ECBB3A4}" type="slidenum">
              <a:rPr lang="es-MX" smtClean="0"/>
              <a:pPr/>
              <a:t>24</a:t>
            </a:fld>
            <a:endParaRPr lang="es-MX" dirty="0"/>
          </a:p>
        </p:txBody>
      </p:sp>
    </p:spTree>
    <p:extLst>
      <p:ext uri="{BB962C8B-B14F-4D97-AF65-F5344CB8AC3E}">
        <p14:creationId xmlns:p14="http://schemas.microsoft.com/office/powerpoint/2010/main" xmlns="" val="38780219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7757FED1-0B04-48F7-95F6-9BE78372BCD5}" type="slidenum">
              <a:rPr lang="es-MX" smtClean="0"/>
              <a:pPr/>
              <a:t>25</a:t>
            </a:fld>
            <a:endParaRPr lang="es-MX"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706AAA37-33A3-427E-974A-9FFC4ECBB3A4}" type="slidenum">
              <a:rPr lang="es-MX" smtClean="0"/>
              <a:pPr/>
              <a:t>4</a:t>
            </a:fld>
            <a:endParaRPr lang="es-MX" dirty="0"/>
          </a:p>
        </p:txBody>
      </p:sp>
    </p:spTree>
    <p:extLst>
      <p:ext uri="{BB962C8B-B14F-4D97-AF65-F5344CB8AC3E}">
        <p14:creationId xmlns:p14="http://schemas.microsoft.com/office/powerpoint/2010/main" xmlns="" val="3878021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706AAA37-33A3-427E-974A-9FFC4ECBB3A4}" type="slidenum">
              <a:rPr lang="es-MX" smtClean="0"/>
              <a:pPr/>
              <a:t>5</a:t>
            </a:fld>
            <a:endParaRPr lang="es-MX" dirty="0"/>
          </a:p>
        </p:txBody>
      </p:sp>
    </p:spTree>
    <p:extLst>
      <p:ext uri="{BB962C8B-B14F-4D97-AF65-F5344CB8AC3E}">
        <p14:creationId xmlns:p14="http://schemas.microsoft.com/office/powerpoint/2010/main" xmlns="" val="3878021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706AAA37-33A3-427E-974A-9FFC4ECBB3A4}" type="slidenum">
              <a:rPr lang="es-MX" smtClean="0"/>
              <a:pPr/>
              <a:t>6</a:t>
            </a:fld>
            <a:endParaRPr lang="es-MX" dirty="0"/>
          </a:p>
        </p:txBody>
      </p:sp>
    </p:spTree>
    <p:extLst>
      <p:ext uri="{BB962C8B-B14F-4D97-AF65-F5344CB8AC3E}">
        <p14:creationId xmlns:p14="http://schemas.microsoft.com/office/powerpoint/2010/main" xmlns="" val="3878021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706AAA37-33A3-427E-974A-9FFC4ECBB3A4}" type="slidenum">
              <a:rPr lang="es-MX" smtClean="0"/>
              <a:pPr/>
              <a:t>7</a:t>
            </a:fld>
            <a:endParaRPr lang="es-MX" dirty="0"/>
          </a:p>
        </p:txBody>
      </p:sp>
    </p:spTree>
    <p:extLst>
      <p:ext uri="{BB962C8B-B14F-4D97-AF65-F5344CB8AC3E}">
        <p14:creationId xmlns:p14="http://schemas.microsoft.com/office/powerpoint/2010/main" xmlns="" val="3878021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706AAA37-33A3-427E-974A-9FFC4ECBB3A4}" type="slidenum">
              <a:rPr lang="es-MX" smtClean="0"/>
              <a:pPr/>
              <a:t>8</a:t>
            </a:fld>
            <a:endParaRPr lang="es-MX" dirty="0"/>
          </a:p>
        </p:txBody>
      </p:sp>
    </p:spTree>
    <p:extLst>
      <p:ext uri="{BB962C8B-B14F-4D97-AF65-F5344CB8AC3E}">
        <p14:creationId xmlns:p14="http://schemas.microsoft.com/office/powerpoint/2010/main" xmlns="" val="3878021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706AAA37-33A3-427E-974A-9FFC4ECBB3A4}" type="slidenum">
              <a:rPr lang="es-MX" smtClean="0"/>
              <a:pPr/>
              <a:t>9</a:t>
            </a:fld>
            <a:endParaRPr lang="es-MX" dirty="0"/>
          </a:p>
        </p:txBody>
      </p:sp>
    </p:spTree>
    <p:extLst>
      <p:ext uri="{BB962C8B-B14F-4D97-AF65-F5344CB8AC3E}">
        <p14:creationId xmlns:p14="http://schemas.microsoft.com/office/powerpoint/2010/main" xmlns="" val="3878021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706AAA37-33A3-427E-974A-9FFC4ECBB3A4}" type="slidenum">
              <a:rPr lang="es-MX" smtClean="0"/>
              <a:pPr/>
              <a:t>10</a:t>
            </a:fld>
            <a:endParaRPr lang="es-MX" dirty="0"/>
          </a:p>
        </p:txBody>
      </p:sp>
    </p:spTree>
    <p:extLst>
      <p:ext uri="{BB962C8B-B14F-4D97-AF65-F5344CB8AC3E}">
        <p14:creationId xmlns:p14="http://schemas.microsoft.com/office/powerpoint/2010/main" xmlns="" val="3878021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C9C7BCD4-DE27-2040-8438-43005F227ECA}" type="datetimeFigureOut">
              <a:rPr lang="es-ES" smtClean="0"/>
              <a:pPr/>
              <a:t>04/10/2013</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88A9C247-6A61-F149-9800-1F2A7F13199D}" type="slidenum">
              <a:rPr lang="es-ES" smtClean="0"/>
              <a:pPr/>
              <a:t>‹Nº›</a:t>
            </a:fld>
            <a:endParaRPr lang="es-ES" dirty="0"/>
          </a:p>
        </p:txBody>
      </p:sp>
    </p:spTree>
    <p:extLst>
      <p:ext uri="{BB962C8B-B14F-4D97-AF65-F5344CB8AC3E}">
        <p14:creationId xmlns:p14="http://schemas.microsoft.com/office/powerpoint/2010/main" xmlns="" val="829879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C9C7BCD4-DE27-2040-8438-43005F227ECA}" type="datetimeFigureOut">
              <a:rPr lang="es-ES" smtClean="0"/>
              <a:pPr/>
              <a:t>04/10/2013</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88A9C247-6A61-F149-9800-1F2A7F13199D}" type="slidenum">
              <a:rPr lang="es-ES" smtClean="0"/>
              <a:pPr/>
              <a:t>‹Nº›</a:t>
            </a:fld>
            <a:endParaRPr lang="es-ES" dirty="0"/>
          </a:p>
        </p:txBody>
      </p:sp>
    </p:spTree>
    <p:extLst>
      <p:ext uri="{BB962C8B-B14F-4D97-AF65-F5344CB8AC3E}">
        <p14:creationId xmlns:p14="http://schemas.microsoft.com/office/powerpoint/2010/main" xmlns="" val="3536117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C9C7BCD4-DE27-2040-8438-43005F227ECA}" type="datetimeFigureOut">
              <a:rPr lang="es-ES" smtClean="0"/>
              <a:pPr/>
              <a:t>04/10/2013</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88A9C247-6A61-F149-9800-1F2A7F13199D}" type="slidenum">
              <a:rPr lang="es-ES" smtClean="0"/>
              <a:pPr/>
              <a:t>‹Nº›</a:t>
            </a:fld>
            <a:endParaRPr lang="es-ES" dirty="0"/>
          </a:p>
        </p:txBody>
      </p:sp>
    </p:spTree>
    <p:extLst>
      <p:ext uri="{BB962C8B-B14F-4D97-AF65-F5344CB8AC3E}">
        <p14:creationId xmlns:p14="http://schemas.microsoft.com/office/powerpoint/2010/main" xmlns="" val="2951157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C9C7BCD4-DE27-2040-8438-43005F227ECA}" type="datetimeFigureOut">
              <a:rPr lang="es-ES" smtClean="0"/>
              <a:pPr/>
              <a:t>04/10/2013</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88A9C247-6A61-F149-9800-1F2A7F13199D}" type="slidenum">
              <a:rPr lang="es-ES" smtClean="0"/>
              <a:pPr/>
              <a:t>‹Nº›</a:t>
            </a:fld>
            <a:endParaRPr lang="es-ES" dirty="0"/>
          </a:p>
        </p:txBody>
      </p:sp>
    </p:spTree>
    <p:extLst>
      <p:ext uri="{BB962C8B-B14F-4D97-AF65-F5344CB8AC3E}">
        <p14:creationId xmlns:p14="http://schemas.microsoft.com/office/powerpoint/2010/main" xmlns="" val="3071598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C9C7BCD4-DE27-2040-8438-43005F227ECA}" type="datetimeFigureOut">
              <a:rPr lang="es-ES" smtClean="0"/>
              <a:pPr/>
              <a:t>04/10/2013</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88A9C247-6A61-F149-9800-1F2A7F13199D}" type="slidenum">
              <a:rPr lang="es-ES" smtClean="0"/>
              <a:pPr/>
              <a:t>‹Nº›</a:t>
            </a:fld>
            <a:endParaRPr lang="es-ES" dirty="0"/>
          </a:p>
        </p:txBody>
      </p:sp>
    </p:spTree>
    <p:extLst>
      <p:ext uri="{BB962C8B-B14F-4D97-AF65-F5344CB8AC3E}">
        <p14:creationId xmlns:p14="http://schemas.microsoft.com/office/powerpoint/2010/main" xmlns="" val="197748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C9C7BCD4-DE27-2040-8438-43005F227ECA}" type="datetimeFigureOut">
              <a:rPr lang="es-ES" smtClean="0"/>
              <a:pPr/>
              <a:t>04/10/2013</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88A9C247-6A61-F149-9800-1F2A7F13199D}" type="slidenum">
              <a:rPr lang="es-ES" smtClean="0"/>
              <a:pPr/>
              <a:t>‹Nº›</a:t>
            </a:fld>
            <a:endParaRPr lang="es-ES" dirty="0"/>
          </a:p>
        </p:txBody>
      </p:sp>
    </p:spTree>
    <p:extLst>
      <p:ext uri="{BB962C8B-B14F-4D97-AF65-F5344CB8AC3E}">
        <p14:creationId xmlns:p14="http://schemas.microsoft.com/office/powerpoint/2010/main" xmlns="" val="765334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C9C7BCD4-DE27-2040-8438-43005F227ECA}" type="datetimeFigureOut">
              <a:rPr lang="es-ES" smtClean="0"/>
              <a:pPr/>
              <a:t>04/10/2013</a:t>
            </a:fld>
            <a:endParaRPr lang="es-ES" dirty="0"/>
          </a:p>
        </p:txBody>
      </p:sp>
      <p:sp>
        <p:nvSpPr>
          <p:cNvPr id="8" name="Marcador de pie de página 7"/>
          <p:cNvSpPr>
            <a:spLocks noGrp="1"/>
          </p:cNvSpPr>
          <p:nvPr>
            <p:ph type="ftr" sz="quarter" idx="11"/>
          </p:nvPr>
        </p:nvSpPr>
        <p:spPr/>
        <p:txBody>
          <a:bodyPr/>
          <a:lstStyle/>
          <a:p>
            <a:endParaRPr lang="es-ES" dirty="0"/>
          </a:p>
        </p:txBody>
      </p:sp>
      <p:sp>
        <p:nvSpPr>
          <p:cNvPr id="9" name="Marcador de número de diapositiva 8"/>
          <p:cNvSpPr>
            <a:spLocks noGrp="1"/>
          </p:cNvSpPr>
          <p:nvPr>
            <p:ph type="sldNum" sz="quarter" idx="12"/>
          </p:nvPr>
        </p:nvSpPr>
        <p:spPr/>
        <p:txBody>
          <a:bodyPr/>
          <a:lstStyle/>
          <a:p>
            <a:fld id="{88A9C247-6A61-F149-9800-1F2A7F13199D}" type="slidenum">
              <a:rPr lang="es-ES" smtClean="0"/>
              <a:pPr/>
              <a:t>‹Nº›</a:t>
            </a:fld>
            <a:endParaRPr lang="es-ES" dirty="0"/>
          </a:p>
        </p:txBody>
      </p:sp>
    </p:spTree>
    <p:extLst>
      <p:ext uri="{BB962C8B-B14F-4D97-AF65-F5344CB8AC3E}">
        <p14:creationId xmlns:p14="http://schemas.microsoft.com/office/powerpoint/2010/main" xmlns="" val="3359047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C9C7BCD4-DE27-2040-8438-43005F227ECA}" type="datetimeFigureOut">
              <a:rPr lang="es-ES" smtClean="0"/>
              <a:pPr/>
              <a:t>04/10/2013</a:t>
            </a:fld>
            <a:endParaRPr lang="es-ES" dirty="0"/>
          </a:p>
        </p:txBody>
      </p:sp>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88A9C247-6A61-F149-9800-1F2A7F13199D}" type="slidenum">
              <a:rPr lang="es-ES" smtClean="0"/>
              <a:pPr/>
              <a:t>‹Nº›</a:t>
            </a:fld>
            <a:endParaRPr lang="es-ES" dirty="0"/>
          </a:p>
        </p:txBody>
      </p:sp>
    </p:spTree>
    <p:extLst>
      <p:ext uri="{BB962C8B-B14F-4D97-AF65-F5344CB8AC3E}">
        <p14:creationId xmlns:p14="http://schemas.microsoft.com/office/powerpoint/2010/main" xmlns="" val="2387657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9C7BCD4-DE27-2040-8438-43005F227ECA}" type="datetimeFigureOut">
              <a:rPr lang="es-ES" smtClean="0"/>
              <a:pPr/>
              <a:t>04/10/2013</a:t>
            </a:fld>
            <a:endParaRPr lang="es-ES" dirty="0"/>
          </a:p>
        </p:txBody>
      </p:sp>
      <p:sp>
        <p:nvSpPr>
          <p:cNvPr id="3" name="Marcador de pie de página 2"/>
          <p:cNvSpPr>
            <a:spLocks noGrp="1"/>
          </p:cNvSpPr>
          <p:nvPr>
            <p:ph type="ftr" sz="quarter" idx="11"/>
          </p:nvPr>
        </p:nvSpPr>
        <p:spPr/>
        <p:txBody>
          <a:bodyPr/>
          <a:lstStyle/>
          <a:p>
            <a:endParaRPr lang="es-ES" dirty="0"/>
          </a:p>
        </p:txBody>
      </p:sp>
      <p:sp>
        <p:nvSpPr>
          <p:cNvPr id="4" name="Marcador de número de diapositiva 3"/>
          <p:cNvSpPr>
            <a:spLocks noGrp="1"/>
          </p:cNvSpPr>
          <p:nvPr>
            <p:ph type="sldNum" sz="quarter" idx="12"/>
          </p:nvPr>
        </p:nvSpPr>
        <p:spPr/>
        <p:txBody>
          <a:bodyPr/>
          <a:lstStyle/>
          <a:p>
            <a:fld id="{88A9C247-6A61-F149-9800-1F2A7F13199D}" type="slidenum">
              <a:rPr lang="es-ES" smtClean="0"/>
              <a:pPr/>
              <a:t>‹Nº›</a:t>
            </a:fld>
            <a:endParaRPr lang="es-ES" dirty="0"/>
          </a:p>
        </p:txBody>
      </p:sp>
    </p:spTree>
    <p:extLst>
      <p:ext uri="{BB962C8B-B14F-4D97-AF65-F5344CB8AC3E}">
        <p14:creationId xmlns:p14="http://schemas.microsoft.com/office/powerpoint/2010/main" xmlns="" val="2858545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C9C7BCD4-DE27-2040-8438-43005F227ECA}" type="datetimeFigureOut">
              <a:rPr lang="es-ES" smtClean="0"/>
              <a:pPr/>
              <a:t>04/10/2013</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88A9C247-6A61-F149-9800-1F2A7F13199D}" type="slidenum">
              <a:rPr lang="es-ES" smtClean="0"/>
              <a:pPr/>
              <a:t>‹Nº›</a:t>
            </a:fld>
            <a:endParaRPr lang="es-ES" dirty="0"/>
          </a:p>
        </p:txBody>
      </p:sp>
    </p:spTree>
    <p:extLst>
      <p:ext uri="{BB962C8B-B14F-4D97-AF65-F5344CB8AC3E}">
        <p14:creationId xmlns:p14="http://schemas.microsoft.com/office/powerpoint/2010/main" xmlns="" val="890233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C9C7BCD4-DE27-2040-8438-43005F227ECA}" type="datetimeFigureOut">
              <a:rPr lang="es-ES" smtClean="0"/>
              <a:pPr/>
              <a:t>04/10/2013</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88A9C247-6A61-F149-9800-1F2A7F13199D}" type="slidenum">
              <a:rPr lang="es-ES" smtClean="0"/>
              <a:pPr/>
              <a:t>‹Nº›</a:t>
            </a:fld>
            <a:endParaRPr lang="es-ES" dirty="0"/>
          </a:p>
        </p:txBody>
      </p:sp>
    </p:spTree>
    <p:extLst>
      <p:ext uri="{BB962C8B-B14F-4D97-AF65-F5344CB8AC3E}">
        <p14:creationId xmlns:p14="http://schemas.microsoft.com/office/powerpoint/2010/main" xmlns="" val="1204144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C7BCD4-DE27-2040-8438-43005F227ECA}" type="datetimeFigureOut">
              <a:rPr lang="es-ES" smtClean="0"/>
              <a:pPr/>
              <a:t>04/10/2013</a:t>
            </a:fld>
            <a:endParaRPr lang="es-ES" dirty="0"/>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A9C247-6A61-F149-9800-1F2A7F13199D}" type="slidenum">
              <a:rPr lang="es-ES" smtClean="0"/>
              <a:pPr/>
              <a:t>‹Nº›</a:t>
            </a:fld>
            <a:endParaRPr lang="es-ES" dirty="0"/>
          </a:p>
        </p:txBody>
      </p:sp>
    </p:spTree>
    <p:extLst>
      <p:ext uri="{BB962C8B-B14F-4D97-AF65-F5344CB8AC3E}">
        <p14:creationId xmlns:p14="http://schemas.microsoft.com/office/powerpoint/2010/main" xmlns="" val="2543547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portada.jpg"/>
          <p:cNvPicPr>
            <a:picLocks noChangeAspect="1"/>
          </p:cNvPicPr>
          <p:nvPr/>
        </p:nvPicPr>
        <p:blipFill>
          <a:blip r:embed="rId2"/>
          <a:stretch>
            <a:fillRect/>
          </a:stretch>
        </p:blipFill>
        <p:spPr>
          <a:xfrm>
            <a:off x="10893" y="0"/>
            <a:ext cx="9137667" cy="6858000"/>
          </a:xfrm>
          <a:prstGeom prst="rect">
            <a:avLst/>
          </a:prstGeom>
        </p:spPr>
      </p:pic>
      <p:sp>
        <p:nvSpPr>
          <p:cNvPr id="5" name="CuadroTexto 4"/>
          <p:cNvSpPr txBox="1"/>
          <p:nvPr/>
        </p:nvSpPr>
        <p:spPr>
          <a:xfrm>
            <a:off x="730509" y="4056715"/>
            <a:ext cx="7698436" cy="830997"/>
          </a:xfrm>
          <a:prstGeom prst="rect">
            <a:avLst/>
          </a:prstGeom>
          <a:noFill/>
        </p:spPr>
        <p:txBody>
          <a:bodyPr wrap="square" rtlCol="0">
            <a:spAutoFit/>
          </a:bodyPr>
          <a:lstStyle/>
          <a:p>
            <a:pPr algn="ctr"/>
            <a:r>
              <a:rPr lang="es-ES" sz="1600" b="1" dirty="0" smtClean="0">
                <a:solidFill>
                  <a:schemeClr val="bg1"/>
                </a:solidFill>
                <a:latin typeface="+mj-lt"/>
                <a:cs typeface="Arial"/>
              </a:rPr>
              <a:t>ACUERDO 696 POR EL QUE SE ESTABLECEN NORMAS GENERALES PARA LA EVALUACIÓN, ACREDITACIÓN, PROMOCIÓN Y CERTIFICACIÓN EN LA EDUCACIÓN BÁSICA </a:t>
            </a:r>
          </a:p>
          <a:p>
            <a:pPr algn="ctr"/>
            <a:r>
              <a:rPr lang="es-ES" sz="1600" b="1" dirty="0" smtClean="0">
                <a:solidFill>
                  <a:schemeClr val="bg1"/>
                </a:solidFill>
                <a:latin typeface="+mj-lt"/>
                <a:cs typeface="Arial"/>
              </a:rPr>
              <a:t>08 DE OCTUBRE DE 2013</a:t>
            </a:r>
            <a:endParaRPr lang="es-ES" sz="1600" b="1" dirty="0">
              <a:solidFill>
                <a:schemeClr val="bg1"/>
              </a:solidFill>
              <a:latin typeface="+mj-lt"/>
              <a:cs typeface="Arial"/>
            </a:endParaRPr>
          </a:p>
        </p:txBody>
      </p:sp>
      <p:sp>
        <p:nvSpPr>
          <p:cNvPr id="6" name="CuadroTexto 4"/>
          <p:cNvSpPr txBox="1"/>
          <p:nvPr/>
        </p:nvSpPr>
        <p:spPr>
          <a:xfrm>
            <a:off x="882909" y="6258556"/>
            <a:ext cx="7698436" cy="553998"/>
          </a:xfrm>
          <a:prstGeom prst="rect">
            <a:avLst/>
          </a:prstGeom>
          <a:noFill/>
        </p:spPr>
        <p:txBody>
          <a:bodyPr wrap="square" rtlCol="0">
            <a:spAutoFit/>
          </a:bodyPr>
          <a:lstStyle/>
          <a:p>
            <a:pPr algn="ctr"/>
            <a:r>
              <a:rPr lang="es-ES" sz="1600" b="1" dirty="0" smtClean="0">
                <a:solidFill>
                  <a:schemeClr val="bg1"/>
                </a:solidFill>
                <a:latin typeface="Arial"/>
                <a:cs typeface="Arial"/>
              </a:rPr>
              <a:t>Dirección General de Acreditación, Incorporación y Revalidación Educativa</a:t>
            </a:r>
          </a:p>
          <a:p>
            <a:pPr algn="ctr"/>
            <a:r>
              <a:rPr lang="es-ES" sz="1400" b="1" dirty="0" smtClean="0">
                <a:solidFill>
                  <a:schemeClr val="bg1"/>
                </a:solidFill>
                <a:latin typeface="Arial"/>
                <a:cs typeface="Arial"/>
              </a:rPr>
              <a:t>Dirección de Control Escolar de Educación Básica y Media Superior</a:t>
            </a:r>
            <a:endParaRPr lang="es-ES" sz="1400" b="1" dirty="0">
              <a:solidFill>
                <a:schemeClr val="bg1"/>
              </a:solidFill>
              <a:latin typeface="Arial"/>
              <a:cs typeface="Arial"/>
            </a:endParaRPr>
          </a:p>
        </p:txBody>
      </p:sp>
      <p:pic>
        <p:nvPicPr>
          <p:cNvPr id="7" name="6 Imagen" descr="sej.png"/>
          <p:cNvPicPr>
            <a:picLocks noChangeAspect="1"/>
          </p:cNvPicPr>
          <p:nvPr/>
        </p:nvPicPr>
        <p:blipFill>
          <a:blip r:embed="rId3"/>
          <a:stretch>
            <a:fillRect/>
          </a:stretch>
        </p:blipFill>
        <p:spPr>
          <a:xfrm>
            <a:off x="1600137" y="1088825"/>
            <a:ext cx="5991225" cy="2114550"/>
          </a:xfrm>
          <a:prstGeom prst="rect">
            <a:avLst/>
          </a:prstGeom>
        </p:spPr>
      </p:pic>
    </p:spTree>
    <p:extLst>
      <p:ext uri="{BB962C8B-B14F-4D97-AF65-F5344CB8AC3E}">
        <p14:creationId xmlns:p14="http://schemas.microsoft.com/office/powerpoint/2010/main" xmlns="" val="38657190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algn="l"/>
            <a:endParaRPr lang="es-ES" dirty="0">
              <a:cs typeface="Arial" charset="0"/>
            </a:endParaRPr>
          </a:p>
        </p:txBody>
      </p:sp>
      <p:sp>
        <p:nvSpPr>
          <p:cNvPr id="45" name="Rectángulo redondeado 5"/>
          <p:cNvSpPr/>
          <p:nvPr/>
        </p:nvSpPr>
        <p:spPr>
          <a:xfrm>
            <a:off x="75914" y="884707"/>
            <a:ext cx="2758726" cy="351519"/>
          </a:xfrm>
          <a:prstGeom prst="roundRect">
            <a:avLst/>
          </a:prstGeom>
          <a:gradFill>
            <a:gsLst>
              <a:gs pos="0">
                <a:schemeClr val="tx1">
                  <a:lumMod val="50000"/>
                  <a:lumOff val="50000"/>
                </a:schemeClr>
              </a:gs>
              <a:gs pos="100000">
                <a:schemeClr val="bg1">
                  <a:lumMod val="65000"/>
                </a:schemeClr>
              </a:gs>
            </a:gsLst>
          </a:gradFill>
          <a:ln w="0">
            <a:solidFill>
              <a:srgbClr val="C00000"/>
            </a:solidFill>
          </a:ln>
        </p:spPr>
        <p:style>
          <a:lnRef idx="1">
            <a:schemeClr val="dk1"/>
          </a:lnRef>
          <a:fillRef idx="3">
            <a:schemeClr val="dk1"/>
          </a:fillRef>
          <a:effectRef idx="2">
            <a:schemeClr val="dk1"/>
          </a:effectRef>
          <a:fontRef idx="minor">
            <a:schemeClr val="lt1"/>
          </a:fontRef>
        </p:style>
        <p:txBody>
          <a:bodyPr rtlCol="0" anchor="ctr"/>
          <a:lstStyle/>
          <a:p>
            <a:pPr algn="ctr"/>
            <a:r>
              <a:rPr lang="es-ES" sz="1400" b="1" dirty="0" smtClean="0">
                <a:solidFill>
                  <a:prstClr val="white"/>
                </a:solidFill>
              </a:rPr>
              <a:t>DISPOSICIONES</a:t>
            </a:r>
            <a:endParaRPr lang="es-ES" sz="1400" b="1" dirty="0">
              <a:solidFill>
                <a:prstClr val="white"/>
              </a:solidFill>
            </a:endParaRPr>
          </a:p>
        </p:txBody>
      </p:sp>
      <p:sp>
        <p:nvSpPr>
          <p:cNvPr id="3" name="2 Rectángulo"/>
          <p:cNvSpPr/>
          <p:nvPr/>
        </p:nvSpPr>
        <p:spPr>
          <a:xfrm>
            <a:off x="400050" y="1524147"/>
            <a:ext cx="8343900" cy="4524315"/>
          </a:xfrm>
          <a:prstGeom prst="rect">
            <a:avLst/>
          </a:prstGeom>
        </p:spPr>
        <p:txBody>
          <a:bodyPr wrap="square">
            <a:spAutoFit/>
          </a:bodyPr>
          <a:lstStyle/>
          <a:p>
            <a:pPr marL="285750" indent="-285750" algn="just">
              <a:buFont typeface="Arial" pitchFamily="34" charset="0"/>
              <a:buChar char="•"/>
            </a:pPr>
            <a:r>
              <a:rPr lang="es-ES" b="1" dirty="0" smtClean="0"/>
              <a:t>Promedio </a:t>
            </a:r>
            <a:r>
              <a:rPr lang="es-ES" b="1" dirty="0"/>
              <a:t>Final de Asignatura</a:t>
            </a:r>
            <a:r>
              <a:rPr lang="es-ES" dirty="0"/>
              <a:t>: Será el promedio de las calificaciones obtenidas en cada uno de los cinco bimestres que comprende el ciclo escolar</a:t>
            </a:r>
            <a:r>
              <a:rPr lang="es-ES" dirty="0" smtClean="0"/>
              <a:t>. (Art. 10)</a:t>
            </a:r>
            <a:endParaRPr lang="es-MX" dirty="0"/>
          </a:p>
          <a:p>
            <a:pPr marL="285750" indent="-285750" algn="just">
              <a:buFont typeface="Arial" pitchFamily="34" charset="0"/>
              <a:buChar char="•"/>
            </a:pPr>
            <a:endParaRPr lang="es-ES" dirty="0" smtClean="0"/>
          </a:p>
          <a:p>
            <a:pPr marL="285750" indent="-285750" algn="just">
              <a:buFont typeface="Arial" pitchFamily="34" charset="0"/>
              <a:buChar char="•"/>
            </a:pPr>
            <a:r>
              <a:rPr lang="es-MX" b="1" dirty="0" smtClean="0"/>
              <a:t>Promedio </a:t>
            </a:r>
            <a:r>
              <a:rPr lang="es-MX" b="1" dirty="0"/>
              <a:t>Final de Grado Escolar:</a:t>
            </a:r>
            <a:r>
              <a:rPr lang="es-MX" dirty="0"/>
              <a:t> Será el resultado de sumar los promedios finales de las asignaturas y dividirlo entre el número total de asignaturas que se establecen para cada grado de la educación primaria y educación secundaria en el Plan de Estudios de Educación Básica. </a:t>
            </a:r>
            <a:r>
              <a:rPr lang="es-ES" dirty="0"/>
              <a:t>(Art. 11)</a:t>
            </a:r>
            <a:endParaRPr lang="es-MX" dirty="0"/>
          </a:p>
          <a:p>
            <a:pPr marL="285750" indent="-285750" algn="just">
              <a:buFont typeface="Arial" pitchFamily="34" charset="0"/>
              <a:buChar char="•"/>
            </a:pPr>
            <a:endParaRPr lang="es-ES" b="1" dirty="0" smtClean="0"/>
          </a:p>
          <a:p>
            <a:pPr marL="285750" indent="-285750" algn="just">
              <a:buFont typeface="Arial" pitchFamily="34" charset="0"/>
              <a:buChar char="•"/>
            </a:pPr>
            <a:r>
              <a:rPr lang="es-ES" b="1" dirty="0" smtClean="0"/>
              <a:t>Promedio </a:t>
            </a:r>
            <a:r>
              <a:rPr lang="es-ES" b="1" dirty="0"/>
              <a:t>final de nivel educativo: </a:t>
            </a:r>
            <a:r>
              <a:rPr lang="es-ES" dirty="0"/>
              <a:t>En el caso de la educación primaria, es la suma de los promedios finales de los seis grados que conforman el nivel, dividida entre seis. Para la educación secundaria, es la suma de los promedios finales de los tres grados que conforman el nivel, dividida entre tres. (Art. 14)</a:t>
            </a:r>
            <a:endParaRPr lang="es-MX" dirty="0"/>
          </a:p>
          <a:p>
            <a:pPr marL="285750" indent="-285750" algn="just">
              <a:buFont typeface="Arial" pitchFamily="34" charset="0"/>
              <a:buChar char="•"/>
            </a:pPr>
            <a:endParaRPr lang="es-MX" dirty="0"/>
          </a:p>
          <a:p>
            <a:pPr marL="285750" indent="-285750" algn="just">
              <a:buFont typeface="Arial" pitchFamily="34" charset="0"/>
              <a:buChar char="•"/>
            </a:pPr>
            <a:r>
              <a:rPr lang="es-MX" b="1" dirty="0" smtClean="0"/>
              <a:t>Acreditación </a:t>
            </a:r>
            <a:r>
              <a:rPr lang="es-MX" b="1" dirty="0"/>
              <a:t>de Asignatura:</a:t>
            </a:r>
            <a:r>
              <a:rPr lang="es-MX" dirty="0"/>
              <a:t> Se tendrán por acreditadas las asignaturas de educación primaria y educación secundaria establecidas en el Plan de Estudios de Educación Básica, cuando se obtenga un promedio final mínimo de </a:t>
            </a:r>
            <a:r>
              <a:rPr lang="es-MX" dirty="0" smtClean="0"/>
              <a:t>6.0 </a:t>
            </a:r>
            <a:r>
              <a:rPr lang="es-ES" dirty="0"/>
              <a:t>(Art. </a:t>
            </a:r>
            <a:r>
              <a:rPr lang="es-ES" dirty="0" smtClean="0"/>
              <a:t>15)</a:t>
            </a:r>
            <a:endParaRPr lang="es-MX" dirty="0"/>
          </a:p>
        </p:txBody>
      </p:sp>
      <p:sp>
        <p:nvSpPr>
          <p:cNvPr id="7" name="1 Título"/>
          <p:cNvSpPr txBox="1">
            <a:spLocks/>
          </p:cNvSpPr>
          <p:nvPr/>
        </p:nvSpPr>
        <p:spPr bwMode="auto">
          <a:xfrm>
            <a:off x="3230088" y="-80010"/>
            <a:ext cx="5913911" cy="819038"/>
          </a:xfrm>
          <a:prstGeom prst="rect">
            <a:avLst/>
          </a:prstGeom>
          <a:noFill/>
          <a:ln>
            <a:miter lim="800000"/>
            <a:headEnd/>
            <a:tailEnd/>
          </a:ln>
        </p:spPr>
        <p:txBody>
          <a:bodyPr anchor="ctr"/>
          <a:lstStyle/>
          <a:p>
            <a:pPr algn="r" fontAlgn="auto">
              <a:spcAft>
                <a:spcPts val="0"/>
              </a:spcAft>
              <a:defRPr/>
            </a:pPr>
            <a:r>
              <a:rPr lang="es-MX" sz="1200" b="1" dirty="0">
                <a:solidFill>
                  <a:schemeClr val="tx1">
                    <a:lumMod val="50000"/>
                    <a:lumOff val="50000"/>
                  </a:schemeClr>
                </a:solidFill>
              </a:rPr>
              <a:t>ACUERDO 696 POR EL QUE SE ESTABLECEN NORMAS GENERALES PARA </a:t>
            </a:r>
            <a:r>
              <a:rPr lang="es-MX" sz="1200" b="1" dirty="0" smtClean="0">
                <a:solidFill>
                  <a:schemeClr val="tx1">
                    <a:lumMod val="50000"/>
                    <a:lumOff val="50000"/>
                  </a:schemeClr>
                </a:solidFill>
              </a:rPr>
              <a:t>LA EVALUACIÓN</a:t>
            </a:r>
            <a:r>
              <a:rPr lang="es-MX" sz="1200" b="1" dirty="0">
                <a:solidFill>
                  <a:schemeClr val="tx1">
                    <a:lumMod val="50000"/>
                    <a:lumOff val="50000"/>
                  </a:schemeClr>
                </a:solidFill>
              </a:rPr>
              <a:t>, ACREDITACIÓN, PROMOCIÓN Y CERTIFICACIÓN EN LA EDUCACIÓN </a:t>
            </a:r>
            <a:r>
              <a:rPr lang="es-MX" sz="1200" b="1" dirty="0" smtClean="0">
                <a:solidFill>
                  <a:schemeClr val="tx1">
                    <a:lumMod val="50000"/>
                    <a:lumOff val="50000"/>
                  </a:schemeClr>
                </a:solidFill>
              </a:rPr>
              <a:t>BÁSICA</a:t>
            </a:r>
            <a:endParaRPr lang="es-MX" sz="1200" b="1" dirty="0">
              <a:solidFill>
                <a:schemeClr val="tx1">
                  <a:lumMod val="50000"/>
                  <a:lumOff val="50000"/>
                </a:schemeClr>
              </a:solidFill>
            </a:endParaRPr>
          </a:p>
        </p:txBody>
      </p:sp>
      <p:pic>
        <p:nvPicPr>
          <p:cNvPr id="8" name="Picture 11" descr="C:\Users\perezj\Desktop\Logo institucional 2013 - 2018.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35290" y="-95000"/>
            <a:ext cx="1705448" cy="739028"/>
          </a:xfrm>
          <a:prstGeom prst="rect">
            <a:avLst/>
          </a:prstGeom>
          <a:noFill/>
          <a:ln w="9525">
            <a:noFill/>
            <a:miter lim="800000"/>
            <a:headEnd/>
            <a:tailEnd/>
          </a:ln>
        </p:spPr>
      </p:pic>
    </p:spTree>
    <p:extLst>
      <p:ext uri="{BB962C8B-B14F-4D97-AF65-F5344CB8AC3E}">
        <p14:creationId xmlns:p14="http://schemas.microsoft.com/office/powerpoint/2010/main" xmlns="" val="33385233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algn="l"/>
            <a:endParaRPr lang="es-ES" dirty="0">
              <a:cs typeface="Arial" charset="0"/>
            </a:endParaRPr>
          </a:p>
        </p:txBody>
      </p:sp>
      <p:sp>
        <p:nvSpPr>
          <p:cNvPr id="45" name="Rectángulo redondeado 5"/>
          <p:cNvSpPr/>
          <p:nvPr/>
        </p:nvSpPr>
        <p:spPr>
          <a:xfrm>
            <a:off x="75914" y="884707"/>
            <a:ext cx="2758726" cy="351519"/>
          </a:xfrm>
          <a:prstGeom prst="roundRect">
            <a:avLst/>
          </a:prstGeom>
          <a:gradFill>
            <a:gsLst>
              <a:gs pos="0">
                <a:schemeClr val="tx1">
                  <a:lumMod val="50000"/>
                  <a:lumOff val="50000"/>
                </a:schemeClr>
              </a:gs>
              <a:gs pos="100000">
                <a:schemeClr val="bg1">
                  <a:lumMod val="65000"/>
                </a:schemeClr>
              </a:gs>
            </a:gsLst>
          </a:gradFill>
          <a:ln w="0">
            <a:solidFill>
              <a:srgbClr val="C00000"/>
            </a:solidFill>
          </a:ln>
        </p:spPr>
        <p:style>
          <a:lnRef idx="1">
            <a:schemeClr val="dk1"/>
          </a:lnRef>
          <a:fillRef idx="3">
            <a:schemeClr val="dk1"/>
          </a:fillRef>
          <a:effectRef idx="2">
            <a:schemeClr val="dk1"/>
          </a:effectRef>
          <a:fontRef idx="minor">
            <a:schemeClr val="lt1"/>
          </a:fontRef>
        </p:style>
        <p:txBody>
          <a:bodyPr rtlCol="0" anchor="ctr"/>
          <a:lstStyle/>
          <a:p>
            <a:pPr algn="ctr"/>
            <a:r>
              <a:rPr lang="es-ES" sz="1400" b="1" dirty="0" smtClean="0">
                <a:solidFill>
                  <a:prstClr val="white"/>
                </a:solidFill>
              </a:rPr>
              <a:t>DISPOSICIONES</a:t>
            </a:r>
            <a:endParaRPr lang="es-ES" sz="1400" b="1" dirty="0">
              <a:solidFill>
                <a:prstClr val="white"/>
              </a:solidFill>
            </a:endParaRPr>
          </a:p>
        </p:txBody>
      </p:sp>
      <p:sp>
        <p:nvSpPr>
          <p:cNvPr id="3" name="2 Rectángulo"/>
          <p:cNvSpPr/>
          <p:nvPr/>
        </p:nvSpPr>
        <p:spPr>
          <a:xfrm>
            <a:off x="400050" y="1524147"/>
            <a:ext cx="8343900" cy="1754326"/>
          </a:xfrm>
          <a:prstGeom prst="rect">
            <a:avLst/>
          </a:prstGeom>
        </p:spPr>
        <p:txBody>
          <a:bodyPr wrap="square">
            <a:spAutoFit/>
          </a:bodyPr>
          <a:lstStyle/>
          <a:p>
            <a:pPr algn="just"/>
            <a:r>
              <a:rPr lang="es-ES" dirty="0" smtClean="0"/>
              <a:t>A </a:t>
            </a:r>
            <a:r>
              <a:rPr lang="es-ES" dirty="0"/>
              <a:t>partir del segundo bimestre de la educación primaria y secundaria, el docente deberá registrar en el Reporte de Evaluación, si existen riesgos de que el alumno no alcance los aprendizajes previstos en el ciclo escolar o de que no sea promovido al siguiente grado o nivel educativo, así como en su caso, la estrategia de intervención a seguir en los términos previstos en este Acuerdo y en las normas de control escolar correspondientes</a:t>
            </a:r>
            <a:r>
              <a:rPr lang="es-ES" dirty="0" smtClean="0"/>
              <a:t>. (Art. 12)</a:t>
            </a:r>
            <a:endParaRPr lang="es-MX"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6204" t="17779" r="44630" b="21926"/>
          <a:stretch/>
        </p:blipFill>
        <p:spPr bwMode="auto">
          <a:xfrm>
            <a:off x="3188970" y="3011773"/>
            <a:ext cx="4268470" cy="32715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3 CuadroTexto"/>
          <p:cNvSpPr txBox="1"/>
          <p:nvPr/>
        </p:nvSpPr>
        <p:spPr>
          <a:xfrm>
            <a:off x="3188970" y="5918200"/>
            <a:ext cx="3135630" cy="369332"/>
          </a:xfrm>
          <a:prstGeom prst="rect">
            <a:avLst/>
          </a:prstGeom>
          <a:noFill/>
          <a:ln w="38100">
            <a:solidFill>
              <a:srgbClr val="C00000"/>
            </a:solidFill>
          </a:ln>
        </p:spPr>
        <p:txBody>
          <a:bodyPr wrap="square" rtlCol="0">
            <a:spAutoFit/>
          </a:bodyPr>
          <a:lstStyle/>
          <a:p>
            <a:endParaRPr lang="es-MX" dirty="0"/>
          </a:p>
        </p:txBody>
      </p:sp>
      <p:sp>
        <p:nvSpPr>
          <p:cNvPr id="8" name="1 Título"/>
          <p:cNvSpPr txBox="1">
            <a:spLocks/>
          </p:cNvSpPr>
          <p:nvPr/>
        </p:nvSpPr>
        <p:spPr bwMode="auto">
          <a:xfrm>
            <a:off x="3230088" y="-80010"/>
            <a:ext cx="5913911" cy="819038"/>
          </a:xfrm>
          <a:prstGeom prst="rect">
            <a:avLst/>
          </a:prstGeom>
          <a:noFill/>
          <a:ln>
            <a:miter lim="800000"/>
            <a:headEnd/>
            <a:tailEnd/>
          </a:ln>
        </p:spPr>
        <p:txBody>
          <a:bodyPr anchor="ctr"/>
          <a:lstStyle/>
          <a:p>
            <a:pPr algn="r" fontAlgn="auto">
              <a:spcAft>
                <a:spcPts val="0"/>
              </a:spcAft>
              <a:defRPr/>
            </a:pPr>
            <a:r>
              <a:rPr lang="es-MX" sz="1200" b="1" dirty="0">
                <a:solidFill>
                  <a:schemeClr val="tx1">
                    <a:lumMod val="50000"/>
                    <a:lumOff val="50000"/>
                  </a:schemeClr>
                </a:solidFill>
              </a:rPr>
              <a:t>ACUERDO 696 POR EL QUE SE ESTABLECEN NORMAS GENERALES PARA </a:t>
            </a:r>
            <a:r>
              <a:rPr lang="es-MX" sz="1200" b="1" dirty="0" smtClean="0">
                <a:solidFill>
                  <a:schemeClr val="tx1">
                    <a:lumMod val="50000"/>
                    <a:lumOff val="50000"/>
                  </a:schemeClr>
                </a:solidFill>
              </a:rPr>
              <a:t>LA EVALUACIÓN</a:t>
            </a:r>
            <a:r>
              <a:rPr lang="es-MX" sz="1200" b="1" dirty="0">
                <a:solidFill>
                  <a:schemeClr val="tx1">
                    <a:lumMod val="50000"/>
                    <a:lumOff val="50000"/>
                  </a:schemeClr>
                </a:solidFill>
              </a:rPr>
              <a:t>, ACREDITACIÓN, PROMOCIÓN Y CERTIFICACIÓN EN LA EDUCACIÓN </a:t>
            </a:r>
            <a:r>
              <a:rPr lang="es-MX" sz="1200" b="1" dirty="0" smtClean="0">
                <a:solidFill>
                  <a:schemeClr val="tx1">
                    <a:lumMod val="50000"/>
                    <a:lumOff val="50000"/>
                  </a:schemeClr>
                </a:solidFill>
              </a:rPr>
              <a:t>BÁSICA</a:t>
            </a:r>
            <a:endParaRPr lang="es-MX" sz="1200" b="1" dirty="0">
              <a:solidFill>
                <a:schemeClr val="tx1">
                  <a:lumMod val="50000"/>
                  <a:lumOff val="50000"/>
                </a:schemeClr>
              </a:solidFill>
            </a:endParaRPr>
          </a:p>
        </p:txBody>
      </p:sp>
      <p:pic>
        <p:nvPicPr>
          <p:cNvPr id="9" name="Picture 11" descr="C:\Users\perezj\Desktop\Logo institucional 2013 - 2018.jpg"/>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35290" y="-95000"/>
            <a:ext cx="1705448" cy="739028"/>
          </a:xfrm>
          <a:prstGeom prst="rect">
            <a:avLst/>
          </a:prstGeom>
          <a:noFill/>
          <a:ln w="9525">
            <a:noFill/>
            <a:miter lim="800000"/>
            <a:headEnd/>
            <a:tailEnd/>
          </a:ln>
        </p:spPr>
      </p:pic>
    </p:spTree>
    <p:extLst>
      <p:ext uri="{BB962C8B-B14F-4D97-AF65-F5344CB8AC3E}">
        <p14:creationId xmlns:p14="http://schemas.microsoft.com/office/powerpoint/2010/main" xmlns="" val="11639578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algn="l"/>
            <a:endParaRPr lang="es-ES" dirty="0">
              <a:cs typeface="Arial" charset="0"/>
            </a:endParaRPr>
          </a:p>
        </p:txBody>
      </p:sp>
      <p:sp>
        <p:nvSpPr>
          <p:cNvPr id="45" name="Rectángulo redondeado 5"/>
          <p:cNvSpPr/>
          <p:nvPr/>
        </p:nvSpPr>
        <p:spPr>
          <a:xfrm>
            <a:off x="75914" y="884707"/>
            <a:ext cx="2758726" cy="351519"/>
          </a:xfrm>
          <a:prstGeom prst="roundRect">
            <a:avLst/>
          </a:prstGeom>
          <a:gradFill>
            <a:gsLst>
              <a:gs pos="0">
                <a:schemeClr val="tx1">
                  <a:lumMod val="50000"/>
                  <a:lumOff val="50000"/>
                </a:schemeClr>
              </a:gs>
              <a:gs pos="100000">
                <a:schemeClr val="bg1">
                  <a:lumMod val="65000"/>
                </a:schemeClr>
              </a:gs>
            </a:gsLst>
          </a:gradFill>
          <a:ln w="0">
            <a:solidFill>
              <a:srgbClr val="C00000"/>
            </a:solidFill>
          </a:ln>
        </p:spPr>
        <p:style>
          <a:lnRef idx="1">
            <a:schemeClr val="dk1"/>
          </a:lnRef>
          <a:fillRef idx="3">
            <a:schemeClr val="dk1"/>
          </a:fillRef>
          <a:effectRef idx="2">
            <a:schemeClr val="dk1"/>
          </a:effectRef>
          <a:fontRef idx="minor">
            <a:schemeClr val="lt1"/>
          </a:fontRef>
        </p:style>
        <p:txBody>
          <a:bodyPr rtlCol="0" anchor="ctr"/>
          <a:lstStyle/>
          <a:p>
            <a:pPr algn="ctr"/>
            <a:r>
              <a:rPr lang="es-ES" sz="1400" b="1" dirty="0" smtClean="0">
                <a:solidFill>
                  <a:prstClr val="white"/>
                </a:solidFill>
              </a:rPr>
              <a:t>DISPOSICIONES</a:t>
            </a:r>
            <a:endParaRPr lang="es-ES" sz="1400" b="1" dirty="0">
              <a:solidFill>
                <a:prstClr val="white"/>
              </a:solidFill>
            </a:endParaRPr>
          </a:p>
        </p:txBody>
      </p:sp>
      <p:sp>
        <p:nvSpPr>
          <p:cNvPr id="3" name="2 Rectángulo"/>
          <p:cNvSpPr/>
          <p:nvPr/>
        </p:nvSpPr>
        <p:spPr>
          <a:xfrm>
            <a:off x="400050" y="1524147"/>
            <a:ext cx="8343900" cy="4801314"/>
          </a:xfrm>
          <a:prstGeom prst="rect">
            <a:avLst/>
          </a:prstGeom>
        </p:spPr>
        <p:txBody>
          <a:bodyPr wrap="square">
            <a:spAutoFit/>
          </a:bodyPr>
          <a:lstStyle/>
          <a:p>
            <a:pPr algn="just"/>
            <a:r>
              <a:rPr lang="es-ES" sz="1600" dirty="0"/>
              <a:t>Con objeto de brindar apoyo oportuno a los alumnos de nivel secundaria que se encuentren en riesgo de no acreditar al final del ciclo escolar una asignatura o grado escolar, se establece la posibilidad de presentar uno o más exámenes de recuperación, de acuerdo a lo siguiente</a:t>
            </a:r>
            <a:r>
              <a:rPr lang="es-ES" sz="1600" dirty="0" smtClean="0"/>
              <a:t>:</a:t>
            </a:r>
          </a:p>
          <a:p>
            <a:pPr algn="just"/>
            <a:endParaRPr lang="es-ES" sz="1600" dirty="0"/>
          </a:p>
          <a:p>
            <a:pPr marL="342900" indent="-342900" algn="just">
              <a:buAutoNum type="alphaLcParenR"/>
            </a:pPr>
            <a:r>
              <a:rPr lang="es-ES" sz="1600" dirty="0" smtClean="0"/>
              <a:t>A </a:t>
            </a:r>
            <a:r>
              <a:rPr lang="es-ES" sz="1600" dirty="0"/>
              <a:t>partir del </a:t>
            </a:r>
            <a:r>
              <a:rPr lang="es-ES" sz="1600" b="1" dirty="0"/>
              <a:t>tercer bimestre, el alumno que presente evaluaciones bimestrales no acreditadas de una o más asignaturas del grado</a:t>
            </a:r>
            <a:r>
              <a:rPr lang="es-ES" sz="1600" dirty="0"/>
              <a:t>, podrá dedicar más tiempo durante su estancia en la escuela, al estudio de dichas asignaturas, en tanto regulariza su situación académica y a fin de preparar la presentación de uno o más exámenes de recuperación. Con el propósito de organizar el estudio adecuadamente, </a:t>
            </a:r>
            <a:r>
              <a:rPr lang="es-ES" sz="1600" b="1" dirty="0"/>
              <a:t>el alumno podrá recibir el apoyo de un tutor académico designado por el Consejo Técnico</a:t>
            </a:r>
            <a:r>
              <a:rPr lang="es-ES" sz="1600" dirty="0"/>
              <a:t>, cuando ello sea </a:t>
            </a:r>
            <a:r>
              <a:rPr lang="es-ES" sz="1600" dirty="0" smtClean="0"/>
              <a:t>posible.</a:t>
            </a:r>
          </a:p>
          <a:p>
            <a:pPr marL="342900" indent="-342900" algn="just">
              <a:buAutoNum type="alphaLcParenR"/>
            </a:pPr>
            <a:endParaRPr lang="es-ES" sz="1600" dirty="0"/>
          </a:p>
          <a:p>
            <a:pPr marL="342900" indent="-342900" algn="just">
              <a:buAutoNum type="alphaLcParenR"/>
            </a:pPr>
            <a:r>
              <a:rPr lang="es-ES" sz="1600" dirty="0" smtClean="0"/>
              <a:t>Para </a:t>
            </a:r>
            <a:r>
              <a:rPr lang="es-ES" sz="1600" dirty="0"/>
              <a:t>gozar de los beneficios de este artículo, el alumno, los padres de familia o tutores, </a:t>
            </a:r>
            <a:r>
              <a:rPr lang="es-ES" sz="1600" b="1" dirty="0"/>
              <a:t>deberán suscribir los compromisos que el Consejo Técnico, director de la escuela o los docentes establezcan, a fin de asegurar que su comportamiento y dedicación a su recuperación académica, sean los adecuados. </a:t>
            </a:r>
            <a:r>
              <a:rPr lang="es-ES" sz="1600" dirty="0"/>
              <a:t>Dichos compromisos podrán incluir la realización de tareas, actividades académicas extraordinarias, el buen comportamiento del alumno y otros aspectos que garanticen que al final del ciclo escolar el alumno adquiera los aprendizajes esperados de acuerdo al plan y programa de estudios.</a:t>
            </a:r>
          </a:p>
          <a:p>
            <a:pPr algn="just"/>
            <a:endParaRPr lang="es-MX" dirty="0"/>
          </a:p>
        </p:txBody>
      </p:sp>
      <p:sp>
        <p:nvSpPr>
          <p:cNvPr id="7" name="1 Título"/>
          <p:cNvSpPr txBox="1">
            <a:spLocks/>
          </p:cNvSpPr>
          <p:nvPr/>
        </p:nvSpPr>
        <p:spPr bwMode="auto">
          <a:xfrm>
            <a:off x="3230088" y="-80010"/>
            <a:ext cx="5913911" cy="819038"/>
          </a:xfrm>
          <a:prstGeom prst="rect">
            <a:avLst/>
          </a:prstGeom>
          <a:noFill/>
          <a:ln>
            <a:miter lim="800000"/>
            <a:headEnd/>
            <a:tailEnd/>
          </a:ln>
        </p:spPr>
        <p:txBody>
          <a:bodyPr anchor="ctr"/>
          <a:lstStyle/>
          <a:p>
            <a:pPr algn="r" fontAlgn="auto">
              <a:spcAft>
                <a:spcPts val="0"/>
              </a:spcAft>
              <a:defRPr/>
            </a:pPr>
            <a:r>
              <a:rPr lang="es-MX" sz="1200" b="1" dirty="0">
                <a:solidFill>
                  <a:schemeClr val="tx1">
                    <a:lumMod val="50000"/>
                    <a:lumOff val="50000"/>
                  </a:schemeClr>
                </a:solidFill>
              </a:rPr>
              <a:t>ACUERDO 696 POR EL QUE SE ESTABLECEN NORMAS GENERALES PARA </a:t>
            </a:r>
            <a:r>
              <a:rPr lang="es-MX" sz="1200" b="1" dirty="0" smtClean="0">
                <a:solidFill>
                  <a:schemeClr val="tx1">
                    <a:lumMod val="50000"/>
                    <a:lumOff val="50000"/>
                  </a:schemeClr>
                </a:solidFill>
              </a:rPr>
              <a:t>LA EVALUACIÓN</a:t>
            </a:r>
            <a:r>
              <a:rPr lang="es-MX" sz="1200" b="1" dirty="0">
                <a:solidFill>
                  <a:schemeClr val="tx1">
                    <a:lumMod val="50000"/>
                    <a:lumOff val="50000"/>
                  </a:schemeClr>
                </a:solidFill>
              </a:rPr>
              <a:t>, ACREDITACIÓN, PROMOCIÓN Y CERTIFICACIÓN EN LA EDUCACIÓN </a:t>
            </a:r>
            <a:r>
              <a:rPr lang="es-MX" sz="1200" b="1" dirty="0" smtClean="0">
                <a:solidFill>
                  <a:schemeClr val="tx1">
                    <a:lumMod val="50000"/>
                    <a:lumOff val="50000"/>
                  </a:schemeClr>
                </a:solidFill>
              </a:rPr>
              <a:t>BÁSICA</a:t>
            </a:r>
            <a:endParaRPr lang="es-MX" sz="1200" b="1" dirty="0">
              <a:solidFill>
                <a:schemeClr val="tx1">
                  <a:lumMod val="50000"/>
                  <a:lumOff val="50000"/>
                </a:schemeClr>
              </a:solidFill>
            </a:endParaRPr>
          </a:p>
        </p:txBody>
      </p:sp>
      <p:pic>
        <p:nvPicPr>
          <p:cNvPr id="8" name="Picture 11" descr="C:\Users\perezj\Desktop\Logo institucional 2013 - 2018.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35290" y="-95000"/>
            <a:ext cx="1705448" cy="739028"/>
          </a:xfrm>
          <a:prstGeom prst="rect">
            <a:avLst/>
          </a:prstGeom>
          <a:noFill/>
          <a:ln w="9525">
            <a:noFill/>
            <a:miter lim="800000"/>
            <a:headEnd/>
            <a:tailEnd/>
          </a:ln>
        </p:spPr>
      </p:pic>
    </p:spTree>
    <p:extLst>
      <p:ext uri="{BB962C8B-B14F-4D97-AF65-F5344CB8AC3E}">
        <p14:creationId xmlns:p14="http://schemas.microsoft.com/office/powerpoint/2010/main" xmlns="" val="10141162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algn="l"/>
            <a:endParaRPr lang="es-ES" dirty="0">
              <a:cs typeface="Arial" charset="0"/>
            </a:endParaRPr>
          </a:p>
        </p:txBody>
      </p:sp>
      <p:sp>
        <p:nvSpPr>
          <p:cNvPr id="45" name="Rectángulo redondeado 5"/>
          <p:cNvSpPr/>
          <p:nvPr/>
        </p:nvSpPr>
        <p:spPr>
          <a:xfrm>
            <a:off x="75914" y="884707"/>
            <a:ext cx="2758726" cy="351519"/>
          </a:xfrm>
          <a:prstGeom prst="roundRect">
            <a:avLst/>
          </a:prstGeom>
          <a:gradFill>
            <a:gsLst>
              <a:gs pos="0">
                <a:schemeClr val="tx1">
                  <a:lumMod val="50000"/>
                  <a:lumOff val="50000"/>
                </a:schemeClr>
              </a:gs>
              <a:gs pos="100000">
                <a:schemeClr val="bg1">
                  <a:lumMod val="65000"/>
                </a:schemeClr>
              </a:gs>
            </a:gsLst>
          </a:gradFill>
          <a:ln w="0">
            <a:solidFill>
              <a:srgbClr val="C00000"/>
            </a:solidFill>
          </a:ln>
        </p:spPr>
        <p:style>
          <a:lnRef idx="1">
            <a:schemeClr val="dk1"/>
          </a:lnRef>
          <a:fillRef idx="3">
            <a:schemeClr val="dk1"/>
          </a:fillRef>
          <a:effectRef idx="2">
            <a:schemeClr val="dk1"/>
          </a:effectRef>
          <a:fontRef idx="minor">
            <a:schemeClr val="lt1"/>
          </a:fontRef>
        </p:style>
        <p:txBody>
          <a:bodyPr rtlCol="0" anchor="ctr"/>
          <a:lstStyle/>
          <a:p>
            <a:pPr algn="ctr"/>
            <a:r>
              <a:rPr lang="es-ES" sz="1400" b="1" dirty="0" smtClean="0">
                <a:solidFill>
                  <a:prstClr val="white"/>
                </a:solidFill>
              </a:rPr>
              <a:t>DISPOSICIONES</a:t>
            </a:r>
            <a:endParaRPr lang="es-ES" sz="1400" b="1" dirty="0">
              <a:solidFill>
                <a:prstClr val="white"/>
              </a:solidFill>
            </a:endParaRPr>
          </a:p>
        </p:txBody>
      </p:sp>
      <p:sp>
        <p:nvSpPr>
          <p:cNvPr id="3" name="2 Rectángulo"/>
          <p:cNvSpPr/>
          <p:nvPr/>
        </p:nvSpPr>
        <p:spPr>
          <a:xfrm>
            <a:off x="400050" y="1524147"/>
            <a:ext cx="8343900" cy="4555093"/>
          </a:xfrm>
          <a:prstGeom prst="rect">
            <a:avLst/>
          </a:prstGeom>
        </p:spPr>
        <p:txBody>
          <a:bodyPr wrap="square">
            <a:spAutoFit/>
          </a:bodyPr>
          <a:lstStyle/>
          <a:p>
            <a:pPr algn="just"/>
            <a:r>
              <a:rPr lang="es-ES" sz="1600" b="1" dirty="0"/>
              <a:t>De no darse cumplimiento a dichos compromisos, el alumno podrá perder el derecho de presentar exámenes de recuperación</a:t>
            </a:r>
            <a:r>
              <a:rPr lang="es-ES" sz="1600" dirty="0"/>
              <a:t>.</a:t>
            </a:r>
            <a:endParaRPr lang="es-MX" sz="1600" dirty="0"/>
          </a:p>
          <a:p>
            <a:pPr algn="just"/>
            <a:endParaRPr lang="es-ES" sz="1600" dirty="0"/>
          </a:p>
          <a:p>
            <a:pPr marL="180975" indent="-180975" algn="just"/>
            <a:r>
              <a:rPr lang="es-ES" sz="1600" dirty="0" smtClean="0"/>
              <a:t>c) </a:t>
            </a:r>
            <a:r>
              <a:rPr lang="es-ES" sz="1600" b="1" dirty="0" smtClean="0"/>
              <a:t>El </a:t>
            </a:r>
            <a:r>
              <a:rPr lang="es-ES" sz="1600" b="1" dirty="0"/>
              <a:t>examen o exámenes de recuperación serán elaborados por el docente de la asignatura y contendrán los aprendizajes relevantes del bimestre o bimestres objeto de examen</a:t>
            </a:r>
            <a:r>
              <a:rPr lang="es-ES" sz="1600" dirty="0"/>
              <a:t>. Será decisión del docente, determinar la aplicación de un examen de recuperación de asignatura por bimestre no acreditado o de un solo examen de recuperación que considere los contenidos de más de un bimestre no acreditados</a:t>
            </a:r>
            <a:r>
              <a:rPr lang="es-ES" sz="1600" dirty="0" smtClean="0"/>
              <a:t>.</a:t>
            </a:r>
          </a:p>
          <a:p>
            <a:pPr marL="342900" indent="-342900" algn="just">
              <a:buAutoNum type="alphaLcParenR"/>
            </a:pPr>
            <a:endParaRPr lang="es-ES" sz="1600" dirty="0"/>
          </a:p>
          <a:p>
            <a:pPr marL="180975" indent="-180975" algn="just"/>
            <a:r>
              <a:rPr lang="es-ES" sz="1600" dirty="0" smtClean="0"/>
              <a:t>d) El </a:t>
            </a:r>
            <a:r>
              <a:rPr lang="es-ES" sz="1600" dirty="0"/>
              <a:t>examen o exámenes de recuperación, </a:t>
            </a:r>
            <a:r>
              <a:rPr lang="es-ES" sz="1600" b="1" dirty="0"/>
              <a:t>deberán ser aplicados </a:t>
            </a:r>
            <a:r>
              <a:rPr lang="es-ES" sz="1600" dirty="0"/>
              <a:t>en el momento que el alumno, el docente y, en su caso, el tutor académico, lo consideren conveniente, siempre que ello sea </a:t>
            </a:r>
            <a:r>
              <a:rPr lang="es-ES" sz="1600" b="1" dirty="0"/>
              <a:t>antes de la evaluación del quinto bimestre o examen final</a:t>
            </a:r>
            <a:r>
              <a:rPr lang="es-ES" sz="1600" dirty="0"/>
              <a:t> que todo alumno deberá presentar. Únicamente podrán presentarse exámenes de recuperación de los primeros cuatro bimestres</a:t>
            </a:r>
            <a:r>
              <a:rPr lang="es-ES" sz="1600" dirty="0" smtClean="0"/>
              <a:t>.</a:t>
            </a:r>
          </a:p>
          <a:p>
            <a:pPr algn="just"/>
            <a:endParaRPr lang="es-ES" sz="1600" dirty="0"/>
          </a:p>
          <a:p>
            <a:pPr marL="180975" indent="-180975" algn="just"/>
            <a:r>
              <a:rPr lang="es-ES" sz="1600" dirty="0" smtClean="0"/>
              <a:t>e) </a:t>
            </a:r>
            <a:r>
              <a:rPr lang="es-ES" sz="1600" b="1" dirty="0" smtClean="0"/>
              <a:t>Si </a:t>
            </a:r>
            <a:r>
              <a:rPr lang="es-ES" sz="1600" b="1" dirty="0"/>
              <a:t>el resultado </a:t>
            </a:r>
            <a:r>
              <a:rPr lang="es-ES" sz="1600" dirty="0"/>
              <a:t>obtenido en el examen o exámenes de recuperación </a:t>
            </a:r>
            <a:r>
              <a:rPr lang="es-ES" sz="1600" b="1" dirty="0"/>
              <a:t>es aprobatorio, será éste el que deberá reportarse como calificación en el bimestre o bimestres correspondientes </a:t>
            </a:r>
            <a:r>
              <a:rPr lang="es-ES" sz="1600" dirty="0"/>
              <a:t>que no fueron acreditados, cancelándose la calificación originalmente obtenida.</a:t>
            </a:r>
            <a:endParaRPr lang="es-MX" sz="1600" dirty="0"/>
          </a:p>
          <a:p>
            <a:pPr algn="just"/>
            <a:endParaRPr lang="es-MX" dirty="0"/>
          </a:p>
        </p:txBody>
      </p:sp>
      <p:sp>
        <p:nvSpPr>
          <p:cNvPr id="7" name="1 Título"/>
          <p:cNvSpPr txBox="1">
            <a:spLocks/>
          </p:cNvSpPr>
          <p:nvPr/>
        </p:nvSpPr>
        <p:spPr bwMode="auto">
          <a:xfrm>
            <a:off x="3230088" y="-80010"/>
            <a:ext cx="5913911" cy="819038"/>
          </a:xfrm>
          <a:prstGeom prst="rect">
            <a:avLst/>
          </a:prstGeom>
          <a:noFill/>
          <a:ln>
            <a:miter lim="800000"/>
            <a:headEnd/>
            <a:tailEnd/>
          </a:ln>
        </p:spPr>
        <p:txBody>
          <a:bodyPr anchor="ctr"/>
          <a:lstStyle/>
          <a:p>
            <a:pPr algn="r" fontAlgn="auto">
              <a:spcAft>
                <a:spcPts val="0"/>
              </a:spcAft>
              <a:defRPr/>
            </a:pPr>
            <a:r>
              <a:rPr lang="es-MX" sz="1200" b="1" dirty="0">
                <a:solidFill>
                  <a:schemeClr val="tx1">
                    <a:lumMod val="50000"/>
                    <a:lumOff val="50000"/>
                  </a:schemeClr>
                </a:solidFill>
              </a:rPr>
              <a:t>ACUERDO 696 POR EL QUE SE ESTABLECEN NORMAS GENERALES PARA </a:t>
            </a:r>
            <a:r>
              <a:rPr lang="es-MX" sz="1200" b="1" dirty="0" smtClean="0">
                <a:solidFill>
                  <a:schemeClr val="tx1">
                    <a:lumMod val="50000"/>
                    <a:lumOff val="50000"/>
                  </a:schemeClr>
                </a:solidFill>
              </a:rPr>
              <a:t>LA EVALUACIÓN</a:t>
            </a:r>
            <a:r>
              <a:rPr lang="es-MX" sz="1200" b="1" dirty="0">
                <a:solidFill>
                  <a:schemeClr val="tx1">
                    <a:lumMod val="50000"/>
                    <a:lumOff val="50000"/>
                  </a:schemeClr>
                </a:solidFill>
              </a:rPr>
              <a:t>, ACREDITACIÓN, PROMOCIÓN Y CERTIFICACIÓN EN LA EDUCACIÓN </a:t>
            </a:r>
            <a:r>
              <a:rPr lang="es-MX" sz="1200" b="1" dirty="0" smtClean="0">
                <a:solidFill>
                  <a:schemeClr val="tx1">
                    <a:lumMod val="50000"/>
                    <a:lumOff val="50000"/>
                  </a:schemeClr>
                </a:solidFill>
              </a:rPr>
              <a:t>BÁSICA</a:t>
            </a:r>
            <a:endParaRPr lang="es-MX" sz="1200" b="1" dirty="0">
              <a:solidFill>
                <a:schemeClr val="tx1">
                  <a:lumMod val="50000"/>
                  <a:lumOff val="50000"/>
                </a:schemeClr>
              </a:solidFill>
            </a:endParaRPr>
          </a:p>
        </p:txBody>
      </p:sp>
      <p:pic>
        <p:nvPicPr>
          <p:cNvPr id="8" name="Picture 11" descr="C:\Users\perezj\Desktop\Logo institucional 2013 - 2018.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35290" y="-95000"/>
            <a:ext cx="1705448" cy="739028"/>
          </a:xfrm>
          <a:prstGeom prst="rect">
            <a:avLst/>
          </a:prstGeom>
          <a:noFill/>
          <a:ln w="9525">
            <a:noFill/>
            <a:miter lim="800000"/>
            <a:headEnd/>
            <a:tailEnd/>
          </a:ln>
        </p:spPr>
      </p:pic>
    </p:spTree>
    <p:extLst>
      <p:ext uri="{BB962C8B-B14F-4D97-AF65-F5344CB8AC3E}">
        <p14:creationId xmlns:p14="http://schemas.microsoft.com/office/powerpoint/2010/main" xmlns="" val="34076445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algn="l"/>
            <a:endParaRPr lang="es-ES" dirty="0">
              <a:cs typeface="Arial" charset="0"/>
            </a:endParaRPr>
          </a:p>
        </p:txBody>
      </p:sp>
      <p:sp>
        <p:nvSpPr>
          <p:cNvPr id="45" name="Rectángulo redondeado 5"/>
          <p:cNvSpPr/>
          <p:nvPr/>
        </p:nvSpPr>
        <p:spPr>
          <a:xfrm>
            <a:off x="75914" y="884707"/>
            <a:ext cx="2758726" cy="351519"/>
          </a:xfrm>
          <a:prstGeom prst="roundRect">
            <a:avLst/>
          </a:prstGeom>
          <a:gradFill>
            <a:gsLst>
              <a:gs pos="0">
                <a:schemeClr val="tx1">
                  <a:lumMod val="50000"/>
                  <a:lumOff val="50000"/>
                </a:schemeClr>
              </a:gs>
              <a:gs pos="100000">
                <a:schemeClr val="bg1">
                  <a:lumMod val="65000"/>
                </a:schemeClr>
              </a:gs>
            </a:gsLst>
          </a:gradFill>
          <a:ln w="0">
            <a:solidFill>
              <a:srgbClr val="C00000"/>
            </a:solidFill>
          </a:ln>
        </p:spPr>
        <p:style>
          <a:lnRef idx="1">
            <a:schemeClr val="dk1"/>
          </a:lnRef>
          <a:fillRef idx="3">
            <a:schemeClr val="dk1"/>
          </a:fillRef>
          <a:effectRef idx="2">
            <a:schemeClr val="dk1"/>
          </a:effectRef>
          <a:fontRef idx="minor">
            <a:schemeClr val="lt1"/>
          </a:fontRef>
        </p:style>
        <p:txBody>
          <a:bodyPr rtlCol="0" anchor="ctr"/>
          <a:lstStyle/>
          <a:p>
            <a:pPr algn="ctr"/>
            <a:r>
              <a:rPr lang="es-ES" sz="1400" b="1" dirty="0" smtClean="0">
                <a:solidFill>
                  <a:prstClr val="white"/>
                </a:solidFill>
              </a:rPr>
              <a:t>DISPOSICIONES</a:t>
            </a:r>
            <a:endParaRPr lang="es-ES" sz="1400" b="1" dirty="0">
              <a:solidFill>
                <a:prstClr val="white"/>
              </a:solidFill>
            </a:endParaRPr>
          </a:p>
        </p:txBody>
      </p:sp>
      <p:sp>
        <p:nvSpPr>
          <p:cNvPr id="3" name="2 Rectángulo"/>
          <p:cNvSpPr/>
          <p:nvPr/>
        </p:nvSpPr>
        <p:spPr>
          <a:xfrm>
            <a:off x="400050" y="1737679"/>
            <a:ext cx="8343900" cy="4031873"/>
          </a:xfrm>
          <a:prstGeom prst="rect">
            <a:avLst/>
          </a:prstGeom>
        </p:spPr>
        <p:txBody>
          <a:bodyPr wrap="square">
            <a:spAutoFit/>
          </a:bodyPr>
          <a:lstStyle/>
          <a:p>
            <a:pPr marL="180975" indent="-180975" algn="just"/>
            <a:r>
              <a:rPr lang="es-ES" sz="1600" dirty="0" smtClean="0"/>
              <a:t>f) Para </a:t>
            </a:r>
            <a:r>
              <a:rPr lang="es-ES" sz="1600" dirty="0"/>
              <a:t>que un alumno pueda dedicar durante la jornada escolar mayor tiempo de estudio a los contenidos bimestrales de las asignaturas no acreditadas, podrá dejar de asistir, temporalmente, y en tanto se regulariza académicamente, a las clases en las que su desempeño académico sea favorable. Para ello, </a:t>
            </a:r>
            <a:r>
              <a:rPr lang="es-ES" sz="1600" b="1" dirty="0"/>
              <a:t>el alumno contará con la autorización del Consejo Técnico o del director de la escuela</a:t>
            </a:r>
            <a:r>
              <a:rPr lang="es-ES" sz="1600" dirty="0"/>
              <a:t>, misma que podrá otorgarse previa suscripción de los compromisos </a:t>
            </a:r>
            <a:r>
              <a:rPr lang="es-ES" sz="1600" dirty="0" smtClean="0"/>
              <a:t>correspondientes.</a:t>
            </a:r>
          </a:p>
          <a:p>
            <a:pPr marL="180975" indent="-180975" algn="just"/>
            <a:endParaRPr lang="es-ES" sz="1600" dirty="0"/>
          </a:p>
          <a:p>
            <a:pPr marL="180975" indent="-180975" algn="just"/>
            <a:r>
              <a:rPr lang="es-ES" sz="1600" dirty="0" smtClean="0"/>
              <a:t>g) La </a:t>
            </a:r>
            <a:r>
              <a:rPr lang="es-ES" sz="1600" dirty="0"/>
              <a:t>inasistencia temporal a clases de una o más asignaturas, </a:t>
            </a:r>
            <a:r>
              <a:rPr lang="es-ES" sz="1600" b="1" dirty="0"/>
              <a:t>no exime al alumno de presentar las evaluaciones</a:t>
            </a:r>
            <a:r>
              <a:rPr lang="es-ES" sz="1600" dirty="0"/>
              <a:t> bimestrales correspondientes</a:t>
            </a:r>
            <a:r>
              <a:rPr lang="es-ES" sz="1600" dirty="0" smtClean="0"/>
              <a:t>.</a:t>
            </a:r>
          </a:p>
          <a:p>
            <a:pPr algn="just"/>
            <a:endParaRPr lang="es-ES" sz="1600" dirty="0"/>
          </a:p>
          <a:p>
            <a:pPr marL="180975" indent="-180975" algn="just"/>
            <a:r>
              <a:rPr lang="es-MX" sz="1600" dirty="0" smtClean="0"/>
              <a:t>h) </a:t>
            </a:r>
            <a:r>
              <a:rPr lang="es-ES" sz="1600" b="1" dirty="0" smtClean="0"/>
              <a:t>Los </a:t>
            </a:r>
            <a:r>
              <a:rPr lang="es-ES" sz="1600" b="1" dirty="0"/>
              <a:t>docentes</a:t>
            </a:r>
            <a:r>
              <a:rPr lang="es-ES" sz="1600" dirty="0"/>
              <a:t> deberán en el Reporte de Evaluación o por otro medio de comunicación que tengan con los padres de familia o tutores, </a:t>
            </a:r>
            <a:r>
              <a:rPr lang="es-ES" sz="1600" b="1" dirty="0"/>
              <a:t>buscar que los mismos se involucren en los apoyos que requieran sus hijos o pupilos </a:t>
            </a:r>
            <a:r>
              <a:rPr lang="es-ES" sz="1600" dirty="0"/>
              <a:t>para recuperar su situación académica</a:t>
            </a:r>
            <a:r>
              <a:rPr lang="es-ES" sz="1600" dirty="0" smtClean="0"/>
              <a:t>.</a:t>
            </a:r>
          </a:p>
          <a:p>
            <a:pPr algn="just"/>
            <a:endParaRPr lang="es-ES" sz="1600" dirty="0"/>
          </a:p>
          <a:p>
            <a:pPr marL="180975" indent="-180975" algn="just"/>
            <a:r>
              <a:rPr lang="es-ES" sz="1600" dirty="0" smtClean="0"/>
              <a:t>i) El </a:t>
            </a:r>
            <a:r>
              <a:rPr lang="es-ES" sz="1600" dirty="0"/>
              <a:t>tutor académico, el docente y, en su caso, las demás autoridades de la escuela, </a:t>
            </a:r>
            <a:r>
              <a:rPr lang="es-ES" sz="1600" b="1" dirty="0"/>
              <a:t>deberán coordinarse para acordar las acciones necesarias </a:t>
            </a:r>
            <a:r>
              <a:rPr lang="es-ES" sz="1600" dirty="0"/>
              <a:t>a fin de asegurar la equidad y eficiencia de los procesos asociados a la presentación de los exámenes de recuperación</a:t>
            </a:r>
            <a:r>
              <a:rPr lang="es-ES" sz="1600" dirty="0" smtClean="0"/>
              <a:t>. (Art. 13)</a:t>
            </a:r>
            <a:endParaRPr lang="es-MX" sz="1600" dirty="0"/>
          </a:p>
        </p:txBody>
      </p:sp>
      <p:sp>
        <p:nvSpPr>
          <p:cNvPr id="7" name="1 Título"/>
          <p:cNvSpPr txBox="1">
            <a:spLocks/>
          </p:cNvSpPr>
          <p:nvPr/>
        </p:nvSpPr>
        <p:spPr bwMode="auto">
          <a:xfrm>
            <a:off x="3230088" y="-80010"/>
            <a:ext cx="5913911" cy="819038"/>
          </a:xfrm>
          <a:prstGeom prst="rect">
            <a:avLst/>
          </a:prstGeom>
          <a:noFill/>
          <a:ln>
            <a:miter lim="800000"/>
            <a:headEnd/>
            <a:tailEnd/>
          </a:ln>
        </p:spPr>
        <p:txBody>
          <a:bodyPr anchor="ctr"/>
          <a:lstStyle/>
          <a:p>
            <a:pPr algn="r" fontAlgn="auto">
              <a:spcAft>
                <a:spcPts val="0"/>
              </a:spcAft>
              <a:defRPr/>
            </a:pPr>
            <a:r>
              <a:rPr lang="es-MX" sz="1200" b="1" dirty="0">
                <a:solidFill>
                  <a:schemeClr val="tx1">
                    <a:lumMod val="50000"/>
                    <a:lumOff val="50000"/>
                  </a:schemeClr>
                </a:solidFill>
              </a:rPr>
              <a:t>ACUERDO 696 POR EL QUE SE ESTABLECEN NORMAS GENERALES PARA </a:t>
            </a:r>
            <a:r>
              <a:rPr lang="es-MX" sz="1200" b="1" dirty="0" smtClean="0">
                <a:solidFill>
                  <a:schemeClr val="tx1">
                    <a:lumMod val="50000"/>
                    <a:lumOff val="50000"/>
                  </a:schemeClr>
                </a:solidFill>
              </a:rPr>
              <a:t>LA EVALUACIÓN</a:t>
            </a:r>
            <a:r>
              <a:rPr lang="es-MX" sz="1200" b="1" dirty="0">
                <a:solidFill>
                  <a:schemeClr val="tx1">
                    <a:lumMod val="50000"/>
                    <a:lumOff val="50000"/>
                  </a:schemeClr>
                </a:solidFill>
              </a:rPr>
              <a:t>, ACREDITACIÓN, PROMOCIÓN Y CERTIFICACIÓN EN LA EDUCACIÓN </a:t>
            </a:r>
            <a:r>
              <a:rPr lang="es-MX" sz="1200" b="1" dirty="0" smtClean="0">
                <a:solidFill>
                  <a:schemeClr val="tx1">
                    <a:lumMod val="50000"/>
                    <a:lumOff val="50000"/>
                  </a:schemeClr>
                </a:solidFill>
              </a:rPr>
              <a:t>BÁSICA</a:t>
            </a:r>
            <a:endParaRPr lang="es-MX" sz="1200" b="1" dirty="0">
              <a:solidFill>
                <a:schemeClr val="tx1">
                  <a:lumMod val="50000"/>
                  <a:lumOff val="50000"/>
                </a:schemeClr>
              </a:solidFill>
            </a:endParaRPr>
          </a:p>
        </p:txBody>
      </p:sp>
      <p:pic>
        <p:nvPicPr>
          <p:cNvPr id="8" name="Picture 11" descr="C:\Users\perezj\Desktop\Logo institucional 2013 - 2018.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35290" y="-95000"/>
            <a:ext cx="1705448" cy="739028"/>
          </a:xfrm>
          <a:prstGeom prst="rect">
            <a:avLst/>
          </a:prstGeom>
          <a:noFill/>
          <a:ln w="9525">
            <a:noFill/>
            <a:miter lim="800000"/>
            <a:headEnd/>
            <a:tailEnd/>
          </a:ln>
        </p:spPr>
      </p:pic>
    </p:spTree>
    <p:extLst>
      <p:ext uri="{BB962C8B-B14F-4D97-AF65-F5344CB8AC3E}">
        <p14:creationId xmlns:p14="http://schemas.microsoft.com/office/powerpoint/2010/main" xmlns="" val="26505840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algn="l"/>
            <a:endParaRPr lang="es-ES" dirty="0">
              <a:cs typeface="Arial" charset="0"/>
            </a:endParaRPr>
          </a:p>
        </p:txBody>
      </p:sp>
      <p:sp>
        <p:nvSpPr>
          <p:cNvPr id="45" name="Rectángulo redondeado 5"/>
          <p:cNvSpPr/>
          <p:nvPr/>
        </p:nvSpPr>
        <p:spPr>
          <a:xfrm>
            <a:off x="75914" y="884707"/>
            <a:ext cx="2758726" cy="351519"/>
          </a:xfrm>
          <a:prstGeom prst="roundRect">
            <a:avLst/>
          </a:prstGeom>
          <a:gradFill>
            <a:gsLst>
              <a:gs pos="0">
                <a:schemeClr val="tx1">
                  <a:lumMod val="50000"/>
                  <a:lumOff val="50000"/>
                </a:schemeClr>
              </a:gs>
              <a:gs pos="100000">
                <a:schemeClr val="bg1">
                  <a:lumMod val="65000"/>
                </a:schemeClr>
              </a:gs>
            </a:gsLst>
          </a:gradFill>
          <a:ln w="0">
            <a:solidFill>
              <a:srgbClr val="C00000"/>
            </a:solidFill>
          </a:ln>
        </p:spPr>
        <p:style>
          <a:lnRef idx="1">
            <a:schemeClr val="dk1"/>
          </a:lnRef>
          <a:fillRef idx="3">
            <a:schemeClr val="dk1"/>
          </a:fillRef>
          <a:effectRef idx="2">
            <a:schemeClr val="dk1"/>
          </a:effectRef>
          <a:fontRef idx="minor">
            <a:schemeClr val="lt1"/>
          </a:fontRef>
        </p:style>
        <p:txBody>
          <a:bodyPr rtlCol="0" anchor="ctr"/>
          <a:lstStyle/>
          <a:p>
            <a:pPr algn="ctr"/>
            <a:r>
              <a:rPr lang="es-ES" sz="1400" b="1" dirty="0" smtClean="0">
                <a:solidFill>
                  <a:prstClr val="white"/>
                </a:solidFill>
              </a:rPr>
              <a:t>DISPOSICIONES</a:t>
            </a:r>
            <a:endParaRPr lang="es-ES" sz="1400" b="1" dirty="0">
              <a:solidFill>
                <a:prstClr val="white"/>
              </a:solidFill>
            </a:endParaRPr>
          </a:p>
        </p:txBody>
      </p:sp>
      <p:sp>
        <p:nvSpPr>
          <p:cNvPr id="3" name="2 Rectángulo"/>
          <p:cNvSpPr/>
          <p:nvPr/>
        </p:nvSpPr>
        <p:spPr>
          <a:xfrm>
            <a:off x="400050" y="1524147"/>
            <a:ext cx="8343900" cy="369332"/>
          </a:xfrm>
          <a:prstGeom prst="rect">
            <a:avLst/>
          </a:prstGeom>
        </p:spPr>
        <p:txBody>
          <a:bodyPr wrap="square">
            <a:spAutoFit/>
          </a:bodyPr>
          <a:lstStyle/>
          <a:p>
            <a:pPr algn="just"/>
            <a:endParaRPr lang="es-MX" dirty="0"/>
          </a:p>
        </p:txBody>
      </p:sp>
      <p:grpSp>
        <p:nvGrpSpPr>
          <p:cNvPr id="7" name="6 Grupo"/>
          <p:cNvGrpSpPr/>
          <p:nvPr/>
        </p:nvGrpSpPr>
        <p:grpSpPr>
          <a:xfrm>
            <a:off x="1516380" y="2729974"/>
            <a:ext cx="6111240" cy="2703195"/>
            <a:chOff x="1343852" y="1096685"/>
            <a:chExt cx="6111240" cy="2703195"/>
          </a:xfrm>
        </p:grpSpPr>
        <p:pic>
          <p:nvPicPr>
            <p:cNvPr id="8" name="7 Imagen"/>
            <p:cNvPicPr/>
            <p:nvPr/>
          </p:nvPicPr>
          <p:blipFill>
            <a:blip r:embed="rId3">
              <a:extLst>
                <a:ext uri="{28A0092B-C50C-407E-A947-70E740481C1C}">
                  <a14:useLocalDpi xmlns:a14="http://schemas.microsoft.com/office/drawing/2010/main" xmlns="" val="0"/>
                </a:ext>
              </a:extLst>
            </a:blip>
            <a:srcRect/>
            <a:stretch>
              <a:fillRect/>
            </a:stretch>
          </p:blipFill>
          <p:spPr bwMode="auto">
            <a:xfrm>
              <a:off x="1343852" y="1096685"/>
              <a:ext cx="6111240" cy="2703195"/>
            </a:xfrm>
            <a:prstGeom prst="rect">
              <a:avLst/>
            </a:prstGeom>
            <a:ln>
              <a:noFill/>
            </a:ln>
            <a:effectLst>
              <a:outerShdw blurRad="292100" dist="139700" dir="2700000" algn="tl" rotWithShape="0">
                <a:srgbClr val="333333">
                  <a:alpha val="65000"/>
                </a:srgbClr>
              </a:outerShdw>
            </a:effectLst>
          </p:spPr>
        </p:pic>
        <p:sp>
          <p:nvSpPr>
            <p:cNvPr id="9" name="Text Box 700"/>
            <p:cNvSpPr txBox="1">
              <a:spLocks noChangeArrowheads="1"/>
            </p:cNvSpPr>
            <p:nvPr/>
          </p:nvSpPr>
          <p:spPr bwMode="auto">
            <a:xfrm>
              <a:off x="2409153" y="1593965"/>
              <a:ext cx="207010" cy="1123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algn="ctr">
                <a:spcAft>
                  <a:spcPts val="0"/>
                </a:spcAft>
                <a:tabLst>
                  <a:tab pos="450215" algn="l"/>
                </a:tabLst>
              </a:pPr>
              <a:r>
                <a:rPr lang="es-MX" sz="700" b="1" dirty="0" smtClean="0">
                  <a:effectLst/>
                  <a:latin typeface="Arial"/>
                  <a:ea typeface="Times New Roman"/>
                </a:rPr>
                <a:t>7.1</a:t>
              </a:r>
              <a:endParaRPr lang="es-MX" sz="1200" dirty="0">
                <a:effectLst/>
                <a:latin typeface="Times New Roman"/>
                <a:ea typeface="Times New Roman"/>
              </a:endParaRPr>
            </a:p>
          </p:txBody>
        </p:sp>
        <p:sp>
          <p:nvSpPr>
            <p:cNvPr id="10" name="Text Box 700"/>
            <p:cNvSpPr txBox="1">
              <a:spLocks noChangeArrowheads="1"/>
            </p:cNvSpPr>
            <p:nvPr/>
          </p:nvSpPr>
          <p:spPr bwMode="auto">
            <a:xfrm>
              <a:off x="3165438" y="1586980"/>
              <a:ext cx="207010" cy="1123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algn="ctr">
                <a:spcAft>
                  <a:spcPts val="0"/>
                </a:spcAft>
                <a:tabLst>
                  <a:tab pos="450215" algn="l"/>
                </a:tabLst>
              </a:pPr>
              <a:r>
                <a:rPr lang="es-MX" sz="700" b="1" dirty="0" smtClean="0">
                  <a:solidFill>
                    <a:srgbClr val="FF0000"/>
                  </a:solidFill>
                  <a:effectLst/>
                  <a:latin typeface="Arial"/>
                  <a:ea typeface="Times New Roman"/>
                </a:rPr>
                <a:t>5.0</a:t>
              </a:r>
              <a:endParaRPr lang="es-MX" sz="1200" dirty="0">
                <a:effectLst/>
                <a:latin typeface="Times New Roman"/>
                <a:ea typeface="Times New Roman"/>
              </a:endParaRPr>
            </a:p>
          </p:txBody>
        </p:sp>
        <p:sp>
          <p:nvSpPr>
            <p:cNvPr id="11" name="Text Box 700"/>
            <p:cNvSpPr txBox="1">
              <a:spLocks noChangeArrowheads="1"/>
            </p:cNvSpPr>
            <p:nvPr/>
          </p:nvSpPr>
          <p:spPr bwMode="auto">
            <a:xfrm>
              <a:off x="2410423" y="1793355"/>
              <a:ext cx="207010" cy="1123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algn="ctr">
                <a:spcAft>
                  <a:spcPts val="0"/>
                </a:spcAft>
                <a:tabLst>
                  <a:tab pos="450215" algn="l"/>
                </a:tabLst>
              </a:pPr>
              <a:r>
                <a:rPr lang="es-MX" sz="700" b="1" dirty="0" smtClean="0">
                  <a:effectLst/>
                  <a:latin typeface="Arial"/>
                  <a:ea typeface="Times New Roman"/>
                </a:rPr>
                <a:t>6.2</a:t>
              </a:r>
              <a:endParaRPr lang="es-MX" sz="1200" dirty="0">
                <a:effectLst/>
                <a:latin typeface="Times New Roman"/>
                <a:ea typeface="Times New Roman"/>
              </a:endParaRPr>
            </a:p>
          </p:txBody>
        </p:sp>
        <p:sp>
          <p:nvSpPr>
            <p:cNvPr id="12" name="Text Box 700"/>
            <p:cNvSpPr txBox="1">
              <a:spLocks noChangeArrowheads="1"/>
            </p:cNvSpPr>
            <p:nvPr/>
          </p:nvSpPr>
          <p:spPr bwMode="auto">
            <a:xfrm>
              <a:off x="3165438" y="1790182"/>
              <a:ext cx="207010" cy="1123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algn="ctr">
                <a:spcAft>
                  <a:spcPts val="0"/>
                </a:spcAft>
                <a:tabLst>
                  <a:tab pos="450215" algn="l"/>
                </a:tabLst>
              </a:pPr>
              <a:r>
                <a:rPr lang="es-MX" sz="700" b="1" dirty="0" smtClean="0">
                  <a:effectLst/>
                  <a:latin typeface="Arial"/>
                  <a:ea typeface="Times New Roman"/>
                </a:rPr>
                <a:t>6.0</a:t>
              </a:r>
              <a:endParaRPr lang="es-MX" sz="1200" dirty="0">
                <a:effectLst/>
                <a:latin typeface="Times New Roman"/>
                <a:ea typeface="Times New Roman"/>
              </a:endParaRPr>
            </a:p>
          </p:txBody>
        </p:sp>
        <p:sp>
          <p:nvSpPr>
            <p:cNvPr id="13" name="Text Box 700"/>
            <p:cNvSpPr txBox="1">
              <a:spLocks noChangeArrowheads="1"/>
            </p:cNvSpPr>
            <p:nvPr/>
          </p:nvSpPr>
          <p:spPr bwMode="auto">
            <a:xfrm>
              <a:off x="2769833" y="2360410"/>
              <a:ext cx="207010" cy="1123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algn="ctr">
                <a:spcAft>
                  <a:spcPts val="0"/>
                </a:spcAft>
                <a:tabLst>
                  <a:tab pos="450215" algn="l"/>
                </a:tabLst>
              </a:pPr>
              <a:r>
                <a:rPr lang="es-MX" sz="700" b="1" dirty="0" smtClean="0">
                  <a:latin typeface="Arial"/>
                  <a:ea typeface="Times New Roman"/>
                </a:rPr>
                <a:t>6.2</a:t>
              </a:r>
              <a:endParaRPr lang="es-MX" sz="1200" dirty="0">
                <a:effectLst/>
                <a:latin typeface="Times New Roman"/>
                <a:ea typeface="Times New Roman"/>
              </a:endParaRPr>
            </a:p>
          </p:txBody>
        </p:sp>
        <p:sp>
          <p:nvSpPr>
            <p:cNvPr id="14" name="Text Box 700"/>
            <p:cNvSpPr txBox="1">
              <a:spLocks noChangeArrowheads="1"/>
            </p:cNvSpPr>
            <p:nvPr/>
          </p:nvSpPr>
          <p:spPr bwMode="auto">
            <a:xfrm>
              <a:off x="3166708" y="2367395"/>
              <a:ext cx="207010" cy="1123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algn="ctr">
                <a:spcAft>
                  <a:spcPts val="0"/>
                </a:spcAft>
                <a:tabLst>
                  <a:tab pos="450215" algn="l"/>
                </a:tabLst>
              </a:pPr>
              <a:r>
                <a:rPr lang="es-MX" sz="700" b="1" dirty="0" smtClean="0">
                  <a:effectLst/>
                  <a:latin typeface="Arial"/>
                  <a:ea typeface="Times New Roman"/>
                </a:rPr>
                <a:t>6.0</a:t>
              </a:r>
              <a:endParaRPr lang="es-MX" sz="1200" dirty="0">
                <a:effectLst/>
                <a:latin typeface="Times New Roman"/>
                <a:ea typeface="Times New Roman"/>
              </a:endParaRPr>
            </a:p>
          </p:txBody>
        </p:sp>
        <p:sp>
          <p:nvSpPr>
            <p:cNvPr id="15" name="Text Box 700"/>
            <p:cNvSpPr txBox="1">
              <a:spLocks noChangeArrowheads="1"/>
            </p:cNvSpPr>
            <p:nvPr/>
          </p:nvSpPr>
          <p:spPr bwMode="auto">
            <a:xfrm>
              <a:off x="2779358" y="2570595"/>
              <a:ext cx="207010" cy="1123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algn="ctr">
                <a:spcAft>
                  <a:spcPts val="0"/>
                </a:spcAft>
                <a:tabLst>
                  <a:tab pos="450215" algn="l"/>
                </a:tabLst>
              </a:pPr>
              <a:r>
                <a:rPr lang="es-MX" sz="700" b="1" dirty="0" smtClean="0">
                  <a:effectLst/>
                  <a:latin typeface="Arial"/>
                  <a:ea typeface="Times New Roman"/>
                </a:rPr>
                <a:t>6.1</a:t>
              </a:r>
              <a:endParaRPr lang="es-MX" sz="1200" dirty="0">
                <a:effectLst/>
                <a:latin typeface="Times New Roman"/>
                <a:ea typeface="Times New Roman"/>
              </a:endParaRPr>
            </a:p>
          </p:txBody>
        </p:sp>
        <p:sp>
          <p:nvSpPr>
            <p:cNvPr id="16" name="Text Box 700"/>
            <p:cNvSpPr txBox="1">
              <a:spLocks noChangeArrowheads="1"/>
            </p:cNvSpPr>
            <p:nvPr/>
          </p:nvSpPr>
          <p:spPr bwMode="auto">
            <a:xfrm>
              <a:off x="2411693" y="2764905"/>
              <a:ext cx="207010" cy="1123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algn="ctr">
                <a:spcAft>
                  <a:spcPts val="0"/>
                </a:spcAft>
                <a:tabLst>
                  <a:tab pos="450215" algn="l"/>
                </a:tabLst>
              </a:pPr>
              <a:r>
                <a:rPr lang="es-MX" sz="700" b="1" dirty="0" smtClean="0">
                  <a:effectLst/>
                  <a:latin typeface="Arial"/>
                  <a:ea typeface="Times New Roman"/>
                </a:rPr>
                <a:t>9.1</a:t>
              </a:r>
              <a:endParaRPr lang="es-MX" sz="1200" dirty="0">
                <a:effectLst/>
                <a:latin typeface="Times New Roman"/>
                <a:ea typeface="Times New Roman"/>
              </a:endParaRPr>
            </a:p>
          </p:txBody>
        </p:sp>
        <p:sp>
          <p:nvSpPr>
            <p:cNvPr id="17" name="Text Box 700"/>
            <p:cNvSpPr txBox="1">
              <a:spLocks noChangeArrowheads="1"/>
            </p:cNvSpPr>
            <p:nvPr/>
          </p:nvSpPr>
          <p:spPr bwMode="auto">
            <a:xfrm>
              <a:off x="2769833" y="2766175"/>
              <a:ext cx="207010" cy="1123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algn="ctr">
                <a:spcAft>
                  <a:spcPts val="0"/>
                </a:spcAft>
                <a:tabLst>
                  <a:tab pos="450215" algn="l"/>
                </a:tabLst>
              </a:pPr>
              <a:r>
                <a:rPr lang="es-MX" sz="700" b="1" dirty="0" smtClean="0">
                  <a:effectLst/>
                  <a:latin typeface="Arial"/>
                  <a:ea typeface="Times New Roman"/>
                </a:rPr>
                <a:t>8.3</a:t>
              </a:r>
              <a:endParaRPr lang="es-MX" sz="1200" dirty="0">
                <a:effectLst/>
                <a:latin typeface="Times New Roman"/>
                <a:ea typeface="Times New Roman"/>
              </a:endParaRPr>
            </a:p>
          </p:txBody>
        </p:sp>
        <p:sp>
          <p:nvSpPr>
            <p:cNvPr id="18" name="Text Box 700"/>
            <p:cNvSpPr txBox="1">
              <a:spLocks noChangeArrowheads="1"/>
            </p:cNvSpPr>
            <p:nvPr/>
          </p:nvSpPr>
          <p:spPr bwMode="auto">
            <a:xfrm>
              <a:off x="3158453" y="2757285"/>
              <a:ext cx="207010" cy="1123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algn="ctr">
                <a:spcAft>
                  <a:spcPts val="0"/>
                </a:spcAft>
                <a:tabLst>
                  <a:tab pos="450215" algn="l"/>
                </a:tabLst>
              </a:pPr>
              <a:r>
                <a:rPr lang="es-MX" sz="700" b="1" dirty="0" smtClean="0">
                  <a:effectLst/>
                  <a:latin typeface="Arial"/>
                  <a:ea typeface="Times New Roman"/>
                </a:rPr>
                <a:t>9.4</a:t>
              </a:r>
              <a:endParaRPr lang="es-MX" sz="1200" dirty="0">
                <a:effectLst/>
                <a:latin typeface="Times New Roman"/>
                <a:ea typeface="Times New Roman"/>
              </a:endParaRPr>
            </a:p>
          </p:txBody>
        </p:sp>
        <p:sp>
          <p:nvSpPr>
            <p:cNvPr id="19" name="Text Box 700"/>
            <p:cNvSpPr txBox="1">
              <a:spLocks noChangeArrowheads="1"/>
            </p:cNvSpPr>
            <p:nvPr/>
          </p:nvSpPr>
          <p:spPr bwMode="auto">
            <a:xfrm>
              <a:off x="2410423" y="2978265"/>
              <a:ext cx="207010" cy="1123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algn="ctr">
                <a:spcAft>
                  <a:spcPts val="0"/>
                </a:spcAft>
                <a:tabLst>
                  <a:tab pos="450215" algn="l"/>
                </a:tabLst>
              </a:pPr>
              <a:r>
                <a:rPr lang="es-MX" sz="700" b="1" dirty="0" smtClean="0">
                  <a:effectLst/>
                  <a:latin typeface="Arial"/>
                  <a:ea typeface="Times New Roman"/>
                </a:rPr>
                <a:t>10.0</a:t>
              </a:r>
              <a:endParaRPr lang="es-MX" sz="1200" dirty="0">
                <a:effectLst/>
                <a:latin typeface="Times New Roman"/>
                <a:ea typeface="Times New Roman"/>
              </a:endParaRPr>
            </a:p>
          </p:txBody>
        </p:sp>
        <p:sp>
          <p:nvSpPr>
            <p:cNvPr id="20" name="Text Box 700"/>
            <p:cNvSpPr txBox="1">
              <a:spLocks noChangeArrowheads="1"/>
            </p:cNvSpPr>
            <p:nvPr/>
          </p:nvSpPr>
          <p:spPr bwMode="auto">
            <a:xfrm>
              <a:off x="2769833" y="2964295"/>
              <a:ext cx="207010" cy="1123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algn="ctr">
                <a:spcAft>
                  <a:spcPts val="0"/>
                </a:spcAft>
                <a:tabLst>
                  <a:tab pos="450215" algn="l"/>
                </a:tabLst>
              </a:pPr>
              <a:r>
                <a:rPr lang="es-MX" sz="700" b="1" dirty="0" smtClean="0">
                  <a:effectLst/>
                  <a:latin typeface="Arial"/>
                  <a:ea typeface="Times New Roman"/>
                </a:rPr>
                <a:t>10.0</a:t>
              </a:r>
              <a:endParaRPr lang="es-MX" sz="1200" dirty="0">
                <a:effectLst/>
                <a:latin typeface="Times New Roman"/>
                <a:ea typeface="Times New Roman"/>
              </a:endParaRPr>
            </a:p>
          </p:txBody>
        </p:sp>
        <p:sp>
          <p:nvSpPr>
            <p:cNvPr id="21" name="Text Box 700"/>
            <p:cNvSpPr txBox="1">
              <a:spLocks noChangeArrowheads="1"/>
            </p:cNvSpPr>
            <p:nvPr/>
          </p:nvSpPr>
          <p:spPr bwMode="auto">
            <a:xfrm>
              <a:off x="3166708" y="2971280"/>
              <a:ext cx="207010" cy="1123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algn="ctr">
                <a:spcAft>
                  <a:spcPts val="0"/>
                </a:spcAft>
                <a:tabLst>
                  <a:tab pos="450215" algn="l"/>
                </a:tabLst>
              </a:pPr>
              <a:r>
                <a:rPr lang="es-MX" sz="700" b="1" dirty="0" smtClean="0">
                  <a:effectLst/>
                  <a:latin typeface="Arial"/>
                  <a:ea typeface="Times New Roman"/>
                </a:rPr>
                <a:t>10.0</a:t>
              </a:r>
              <a:endParaRPr lang="es-MX" sz="1200" dirty="0">
                <a:effectLst/>
                <a:latin typeface="Times New Roman"/>
                <a:ea typeface="Times New Roman"/>
              </a:endParaRPr>
            </a:p>
          </p:txBody>
        </p:sp>
        <p:sp>
          <p:nvSpPr>
            <p:cNvPr id="22" name="Text Box 700"/>
            <p:cNvSpPr txBox="1">
              <a:spLocks noChangeArrowheads="1"/>
            </p:cNvSpPr>
            <p:nvPr/>
          </p:nvSpPr>
          <p:spPr bwMode="auto">
            <a:xfrm>
              <a:off x="2411693" y="3177655"/>
              <a:ext cx="207010" cy="1123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algn="ctr">
                <a:spcAft>
                  <a:spcPts val="0"/>
                </a:spcAft>
                <a:tabLst>
                  <a:tab pos="450215" algn="l"/>
                </a:tabLst>
              </a:pPr>
              <a:r>
                <a:rPr lang="es-MX" sz="700" b="1" dirty="0" smtClean="0">
                  <a:effectLst/>
                  <a:latin typeface="Arial"/>
                  <a:ea typeface="Times New Roman"/>
                </a:rPr>
                <a:t>10.0</a:t>
              </a:r>
              <a:endParaRPr lang="es-MX" sz="1200" dirty="0">
                <a:effectLst/>
                <a:latin typeface="Times New Roman"/>
                <a:ea typeface="Times New Roman"/>
              </a:endParaRPr>
            </a:p>
          </p:txBody>
        </p:sp>
        <p:sp>
          <p:nvSpPr>
            <p:cNvPr id="23" name="Text Box 700"/>
            <p:cNvSpPr txBox="1">
              <a:spLocks noChangeArrowheads="1"/>
            </p:cNvSpPr>
            <p:nvPr/>
          </p:nvSpPr>
          <p:spPr bwMode="auto">
            <a:xfrm>
              <a:off x="2777453" y="3161780"/>
              <a:ext cx="207010" cy="1123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algn="ctr">
                <a:spcAft>
                  <a:spcPts val="0"/>
                </a:spcAft>
                <a:tabLst>
                  <a:tab pos="450215" algn="l"/>
                </a:tabLst>
              </a:pPr>
              <a:r>
                <a:rPr lang="es-MX" sz="700" b="1" dirty="0" smtClean="0">
                  <a:effectLst/>
                  <a:latin typeface="Arial"/>
                  <a:ea typeface="Times New Roman"/>
                </a:rPr>
                <a:t>10.0</a:t>
              </a:r>
              <a:endParaRPr lang="es-MX" sz="1200" dirty="0">
                <a:effectLst/>
                <a:latin typeface="Times New Roman"/>
                <a:ea typeface="Times New Roman"/>
              </a:endParaRPr>
            </a:p>
          </p:txBody>
        </p:sp>
        <p:sp>
          <p:nvSpPr>
            <p:cNvPr id="24" name="Text Box 700"/>
            <p:cNvSpPr txBox="1">
              <a:spLocks noChangeArrowheads="1"/>
            </p:cNvSpPr>
            <p:nvPr/>
          </p:nvSpPr>
          <p:spPr bwMode="auto">
            <a:xfrm>
              <a:off x="3166708" y="3155430"/>
              <a:ext cx="207010" cy="1123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algn="ctr">
                <a:spcAft>
                  <a:spcPts val="0"/>
                </a:spcAft>
                <a:tabLst>
                  <a:tab pos="450215" algn="l"/>
                </a:tabLst>
              </a:pPr>
              <a:r>
                <a:rPr lang="es-MX" sz="700" b="1" dirty="0" smtClean="0">
                  <a:effectLst/>
                  <a:latin typeface="Arial"/>
                  <a:ea typeface="Times New Roman"/>
                </a:rPr>
                <a:t>10.0</a:t>
              </a:r>
              <a:endParaRPr lang="es-MX" sz="1200" dirty="0">
                <a:effectLst/>
                <a:latin typeface="Times New Roman"/>
                <a:ea typeface="Times New Roman"/>
              </a:endParaRPr>
            </a:p>
          </p:txBody>
        </p:sp>
        <p:sp>
          <p:nvSpPr>
            <p:cNvPr id="25" name="Text Box 700"/>
            <p:cNvSpPr txBox="1">
              <a:spLocks noChangeArrowheads="1"/>
            </p:cNvSpPr>
            <p:nvPr/>
          </p:nvSpPr>
          <p:spPr bwMode="auto">
            <a:xfrm>
              <a:off x="2411058" y="2183880"/>
              <a:ext cx="207010" cy="1123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algn="ctr">
                <a:spcAft>
                  <a:spcPts val="0"/>
                </a:spcAft>
                <a:tabLst>
                  <a:tab pos="450215" algn="l"/>
                </a:tabLst>
              </a:pPr>
              <a:r>
                <a:rPr lang="es-MX" sz="700" b="1" dirty="0" smtClean="0">
                  <a:effectLst/>
                  <a:latin typeface="Arial"/>
                  <a:ea typeface="Times New Roman"/>
                </a:rPr>
                <a:t>6.1</a:t>
              </a:r>
              <a:endParaRPr lang="es-MX" sz="1200" dirty="0">
                <a:effectLst/>
                <a:latin typeface="Times New Roman"/>
                <a:ea typeface="Times New Roman"/>
              </a:endParaRPr>
            </a:p>
          </p:txBody>
        </p:sp>
        <p:sp>
          <p:nvSpPr>
            <p:cNvPr id="26" name="Text Box 700"/>
            <p:cNvSpPr txBox="1">
              <a:spLocks noChangeArrowheads="1"/>
            </p:cNvSpPr>
            <p:nvPr/>
          </p:nvSpPr>
          <p:spPr bwMode="auto">
            <a:xfrm>
              <a:off x="3157818" y="2176260"/>
              <a:ext cx="207010" cy="1123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algn="ctr">
                <a:spcAft>
                  <a:spcPts val="0"/>
                </a:spcAft>
                <a:tabLst>
                  <a:tab pos="450215" algn="l"/>
                </a:tabLst>
              </a:pPr>
              <a:r>
                <a:rPr lang="es-MX" sz="700" b="1" dirty="0" smtClean="0">
                  <a:effectLst/>
                  <a:latin typeface="Arial"/>
                  <a:ea typeface="Times New Roman"/>
                </a:rPr>
                <a:t>6.2</a:t>
              </a:r>
              <a:endParaRPr lang="es-MX" sz="1200" dirty="0">
                <a:effectLst/>
                <a:latin typeface="Times New Roman"/>
                <a:ea typeface="Times New Roman"/>
              </a:endParaRPr>
            </a:p>
          </p:txBody>
        </p:sp>
        <p:cxnSp>
          <p:nvCxnSpPr>
            <p:cNvPr id="27" name="132 Conector recto"/>
            <p:cNvCxnSpPr/>
            <p:nvPr/>
          </p:nvCxnSpPr>
          <p:spPr>
            <a:xfrm flipH="1">
              <a:off x="3066378" y="1543165"/>
              <a:ext cx="373380" cy="1600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133 Conector recto"/>
            <p:cNvCxnSpPr/>
            <p:nvPr/>
          </p:nvCxnSpPr>
          <p:spPr>
            <a:xfrm flipH="1">
              <a:off x="2328508" y="1949565"/>
              <a:ext cx="365760" cy="1600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134 Conector recto"/>
            <p:cNvCxnSpPr/>
            <p:nvPr/>
          </p:nvCxnSpPr>
          <p:spPr>
            <a:xfrm flipH="1">
              <a:off x="2694268" y="1949565"/>
              <a:ext cx="373380" cy="1600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135 Conector recto"/>
            <p:cNvCxnSpPr/>
            <p:nvPr/>
          </p:nvCxnSpPr>
          <p:spPr>
            <a:xfrm flipH="1">
              <a:off x="3067648" y="1941945"/>
              <a:ext cx="365760" cy="1600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 Box 700"/>
            <p:cNvSpPr txBox="1">
              <a:spLocks noChangeArrowheads="1"/>
            </p:cNvSpPr>
            <p:nvPr/>
          </p:nvSpPr>
          <p:spPr bwMode="auto">
            <a:xfrm>
              <a:off x="3537548" y="1586980"/>
              <a:ext cx="207010" cy="1123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algn="ctr">
                <a:spcAft>
                  <a:spcPts val="0"/>
                </a:spcAft>
                <a:tabLst>
                  <a:tab pos="450215" algn="l"/>
                </a:tabLst>
              </a:pPr>
              <a:r>
                <a:rPr lang="es-MX" sz="700" b="1" dirty="0" smtClean="0">
                  <a:effectLst/>
                  <a:latin typeface="Arial"/>
                  <a:ea typeface="Times New Roman"/>
                </a:rPr>
                <a:t>6.1</a:t>
              </a:r>
              <a:endParaRPr lang="es-MX" sz="1200" dirty="0">
                <a:effectLst/>
                <a:latin typeface="Times New Roman"/>
                <a:ea typeface="Times New Roman"/>
              </a:endParaRPr>
            </a:p>
          </p:txBody>
        </p:sp>
        <p:sp>
          <p:nvSpPr>
            <p:cNvPr id="32" name="Text Box 700"/>
            <p:cNvSpPr txBox="1">
              <a:spLocks noChangeArrowheads="1"/>
            </p:cNvSpPr>
            <p:nvPr/>
          </p:nvSpPr>
          <p:spPr bwMode="auto">
            <a:xfrm>
              <a:off x="3538818" y="1786370"/>
              <a:ext cx="207010" cy="1123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algn="ctr">
                <a:spcAft>
                  <a:spcPts val="0"/>
                </a:spcAft>
                <a:tabLst>
                  <a:tab pos="450215" algn="l"/>
                </a:tabLst>
              </a:pPr>
              <a:r>
                <a:rPr lang="es-MX" sz="700" b="1" dirty="0" smtClean="0">
                  <a:effectLst/>
                  <a:latin typeface="Arial"/>
                  <a:ea typeface="Times New Roman"/>
                </a:rPr>
                <a:t>6.2</a:t>
              </a:r>
              <a:endParaRPr lang="es-MX" sz="1200" dirty="0">
                <a:effectLst/>
                <a:latin typeface="Times New Roman"/>
                <a:ea typeface="Times New Roman"/>
              </a:endParaRPr>
            </a:p>
          </p:txBody>
        </p:sp>
        <p:sp>
          <p:nvSpPr>
            <p:cNvPr id="33" name="Text Box 700"/>
            <p:cNvSpPr txBox="1">
              <a:spLocks noChangeArrowheads="1"/>
            </p:cNvSpPr>
            <p:nvPr/>
          </p:nvSpPr>
          <p:spPr bwMode="auto">
            <a:xfrm>
              <a:off x="3538818" y="2367395"/>
              <a:ext cx="207010" cy="1123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algn="ctr">
                <a:spcAft>
                  <a:spcPts val="0"/>
                </a:spcAft>
                <a:tabLst>
                  <a:tab pos="450215" algn="l"/>
                </a:tabLst>
              </a:pPr>
              <a:r>
                <a:rPr lang="es-MX" sz="700" b="1" dirty="0" smtClean="0">
                  <a:effectLst/>
                  <a:latin typeface="Arial"/>
                  <a:ea typeface="Times New Roman"/>
                </a:rPr>
                <a:t>6.1</a:t>
              </a:r>
              <a:endParaRPr lang="es-MX" sz="1200" dirty="0">
                <a:effectLst/>
                <a:latin typeface="Times New Roman"/>
                <a:ea typeface="Times New Roman"/>
              </a:endParaRPr>
            </a:p>
          </p:txBody>
        </p:sp>
        <p:sp>
          <p:nvSpPr>
            <p:cNvPr id="34" name="Text Box 700"/>
            <p:cNvSpPr txBox="1">
              <a:spLocks noChangeArrowheads="1"/>
            </p:cNvSpPr>
            <p:nvPr/>
          </p:nvSpPr>
          <p:spPr bwMode="auto">
            <a:xfrm>
              <a:off x="3540088" y="2566785"/>
              <a:ext cx="207010" cy="1123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algn="ctr">
                <a:spcAft>
                  <a:spcPts val="0"/>
                </a:spcAft>
                <a:tabLst>
                  <a:tab pos="450215" algn="l"/>
                </a:tabLst>
              </a:pPr>
              <a:r>
                <a:rPr lang="es-MX" sz="700" b="1" dirty="0" smtClean="0">
                  <a:effectLst/>
                  <a:latin typeface="Arial"/>
                  <a:ea typeface="Times New Roman"/>
                </a:rPr>
                <a:t>6.2</a:t>
              </a:r>
              <a:endParaRPr lang="es-MX" sz="1200" dirty="0">
                <a:effectLst/>
                <a:latin typeface="Times New Roman"/>
                <a:ea typeface="Times New Roman"/>
              </a:endParaRPr>
            </a:p>
          </p:txBody>
        </p:sp>
        <p:sp>
          <p:nvSpPr>
            <p:cNvPr id="35" name="Text Box 700"/>
            <p:cNvSpPr txBox="1">
              <a:spLocks noChangeArrowheads="1"/>
            </p:cNvSpPr>
            <p:nvPr/>
          </p:nvSpPr>
          <p:spPr bwMode="auto">
            <a:xfrm>
              <a:off x="3540088" y="2757920"/>
              <a:ext cx="207010" cy="1123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algn="ctr">
                <a:spcAft>
                  <a:spcPts val="0"/>
                </a:spcAft>
                <a:tabLst>
                  <a:tab pos="450215" algn="l"/>
                </a:tabLst>
              </a:pPr>
              <a:r>
                <a:rPr lang="es-MX" sz="700" b="1" dirty="0" smtClean="0">
                  <a:effectLst/>
                  <a:latin typeface="Arial"/>
                  <a:ea typeface="Times New Roman"/>
                </a:rPr>
                <a:t>8.5</a:t>
              </a:r>
              <a:endParaRPr lang="es-MX" sz="1200" dirty="0">
                <a:effectLst/>
                <a:latin typeface="Times New Roman"/>
                <a:ea typeface="Times New Roman"/>
              </a:endParaRPr>
            </a:p>
          </p:txBody>
        </p:sp>
        <p:sp>
          <p:nvSpPr>
            <p:cNvPr id="36" name="Text Box 700"/>
            <p:cNvSpPr txBox="1">
              <a:spLocks noChangeArrowheads="1"/>
            </p:cNvSpPr>
            <p:nvPr/>
          </p:nvSpPr>
          <p:spPr bwMode="auto">
            <a:xfrm>
              <a:off x="3538818" y="2971280"/>
              <a:ext cx="207010" cy="1123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algn="ctr">
                <a:spcAft>
                  <a:spcPts val="0"/>
                </a:spcAft>
                <a:tabLst>
                  <a:tab pos="450215" algn="l"/>
                </a:tabLst>
              </a:pPr>
              <a:r>
                <a:rPr lang="es-MX" sz="700" b="1" dirty="0" smtClean="0">
                  <a:effectLst/>
                  <a:latin typeface="Arial"/>
                  <a:ea typeface="Times New Roman"/>
                </a:rPr>
                <a:t>10.0</a:t>
              </a:r>
              <a:endParaRPr lang="es-MX" sz="1200" dirty="0">
                <a:effectLst/>
                <a:latin typeface="Times New Roman"/>
                <a:ea typeface="Times New Roman"/>
              </a:endParaRPr>
            </a:p>
          </p:txBody>
        </p:sp>
        <p:sp>
          <p:nvSpPr>
            <p:cNvPr id="37" name="Text Box 700"/>
            <p:cNvSpPr txBox="1">
              <a:spLocks noChangeArrowheads="1"/>
            </p:cNvSpPr>
            <p:nvPr/>
          </p:nvSpPr>
          <p:spPr bwMode="auto">
            <a:xfrm>
              <a:off x="3540088" y="3170670"/>
              <a:ext cx="207010" cy="1123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algn="ctr">
                <a:spcAft>
                  <a:spcPts val="0"/>
                </a:spcAft>
                <a:tabLst>
                  <a:tab pos="450215" algn="l"/>
                </a:tabLst>
              </a:pPr>
              <a:r>
                <a:rPr lang="es-MX" sz="700" b="1" dirty="0" smtClean="0">
                  <a:effectLst/>
                  <a:latin typeface="Arial"/>
                  <a:ea typeface="Times New Roman"/>
                </a:rPr>
                <a:t>10.0</a:t>
              </a:r>
              <a:endParaRPr lang="es-MX" sz="1200" dirty="0">
                <a:effectLst/>
                <a:latin typeface="Times New Roman"/>
                <a:ea typeface="Times New Roman"/>
              </a:endParaRPr>
            </a:p>
          </p:txBody>
        </p:sp>
        <p:sp>
          <p:nvSpPr>
            <p:cNvPr id="38" name="Text Box 700"/>
            <p:cNvSpPr txBox="1">
              <a:spLocks noChangeArrowheads="1"/>
            </p:cNvSpPr>
            <p:nvPr/>
          </p:nvSpPr>
          <p:spPr bwMode="auto">
            <a:xfrm>
              <a:off x="3539453" y="2176895"/>
              <a:ext cx="207010" cy="1123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algn="ctr">
                <a:spcAft>
                  <a:spcPts val="0"/>
                </a:spcAft>
                <a:tabLst>
                  <a:tab pos="450215" algn="l"/>
                </a:tabLst>
              </a:pPr>
              <a:r>
                <a:rPr lang="es-MX" sz="700" b="1" dirty="0" smtClean="0">
                  <a:effectLst/>
                  <a:latin typeface="Arial"/>
                  <a:ea typeface="Times New Roman"/>
                </a:rPr>
                <a:t>6.1</a:t>
              </a:r>
              <a:endParaRPr lang="es-MX" sz="1200" dirty="0">
                <a:effectLst/>
                <a:latin typeface="Times New Roman"/>
                <a:ea typeface="Times New Roman"/>
              </a:endParaRPr>
            </a:p>
          </p:txBody>
        </p:sp>
        <p:sp>
          <p:nvSpPr>
            <p:cNvPr id="39" name="Text Box 700"/>
            <p:cNvSpPr txBox="1">
              <a:spLocks noChangeArrowheads="1"/>
            </p:cNvSpPr>
            <p:nvPr/>
          </p:nvSpPr>
          <p:spPr bwMode="auto">
            <a:xfrm>
              <a:off x="3909658" y="1586980"/>
              <a:ext cx="207010" cy="1123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algn="ctr">
                <a:spcAft>
                  <a:spcPts val="0"/>
                </a:spcAft>
                <a:tabLst>
                  <a:tab pos="450215" algn="l"/>
                </a:tabLst>
              </a:pPr>
              <a:r>
                <a:rPr lang="es-MX" sz="700" b="1" dirty="0">
                  <a:latin typeface="Arial"/>
                  <a:ea typeface="Times New Roman"/>
                </a:rPr>
                <a:t>7</a:t>
              </a:r>
              <a:r>
                <a:rPr lang="es-MX" sz="700" b="1" dirty="0" smtClean="0">
                  <a:latin typeface="Arial"/>
                  <a:ea typeface="Times New Roman"/>
                </a:rPr>
                <a:t>.0</a:t>
              </a:r>
              <a:endParaRPr lang="es-MX" sz="1200" dirty="0">
                <a:effectLst/>
                <a:latin typeface="Times New Roman"/>
                <a:ea typeface="Times New Roman"/>
              </a:endParaRPr>
            </a:p>
          </p:txBody>
        </p:sp>
        <p:sp>
          <p:nvSpPr>
            <p:cNvPr id="40" name="Text Box 700"/>
            <p:cNvSpPr txBox="1">
              <a:spLocks noChangeArrowheads="1"/>
            </p:cNvSpPr>
            <p:nvPr/>
          </p:nvSpPr>
          <p:spPr bwMode="auto">
            <a:xfrm>
              <a:off x="3910928" y="1786370"/>
              <a:ext cx="207010" cy="1123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algn="ctr">
                <a:spcAft>
                  <a:spcPts val="0"/>
                </a:spcAft>
                <a:tabLst>
                  <a:tab pos="450215" algn="l"/>
                </a:tabLst>
              </a:pPr>
              <a:r>
                <a:rPr lang="es-MX" sz="700" b="1" dirty="0" smtClean="0">
                  <a:effectLst/>
                  <a:latin typeface="Arial"/>
                  <a:ea typeface="Times New Roman"/>
                </a:rPr>
                <a:t>7.0</a:t>
              </a:r>
              <a:endParaRPr lang="es-MX" sz="1200" dirty="0">
                <a:effectLst/>
                <a:latin typeface="Times New Roman"/>
                <a:ea typeface="Times New Roman"/>
              </a:endParaRPr>
            </a:p>
          </p:txBody>
        </p:sp>
        <p:sp>
          <p:nvSpPr>
            <p:cNvPr id="41" name="Text Box 700"/>
            <p:cNvSpPr txBox="1">
              <a:spLocks noChangeArrowheads="1"/>
            </p:cNvSpPr>
            <p:nvPr/>
          </p:nvSpPr>
          <p:spPr bwMode="auto">
            <a:xfrm>
              <a:off x="3910928" y="2367395"/>
              <a:ext cx="207010" cy="1123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algn="ctr">
                <a:spcAft>
                  <a:spcPts val="0"/>
                </a:spcAft>
                <a:tabLst>
                  <a:tab pos="450215" algn="l"/>
                </a:tabLst>
              </a:pPr>
              <a:r>
                <a:rPr lang="es-MX" sz="700" b="1" dirty="0">
                  <a:latin typeface="Arial"/>
                  <a:ea typeface="Times New Roman"/>
                </a:rPr>
                <a:t>7</a:t>
              </a:r>
              <a:r>
                <a:rPr lang="es-MX" sz="700" b="1" dirty="0" smtClean="0">
                  <a:effectLst/>
                  <a:latin typeface="Arial"/>
                  <a:ea typeface="Times New Roman"/>
                </a:rPr>
                <a:t>.0</a:t>
              </a:r>
              <a:endParaRPr lang="es-MX" sz="1200" dirty="0">
                <a:effectLst/>
                <a:latin typeface="Times New Roman"/>
                <a:ea typeface="Times New Roman"/>
              </a:endParaRPr>
            </a:p>
          </p:txBody>
        </p:sp>
        <p:sp>
          <p:nvSpPr>
            <p:cNvPr id="42" name="Text Box 700"/>
            <p:cNvSpPr txBox="1">
              <a:spLocks noChangeArrowheads="1"/>
            </p:cNvSpPr>
            <p:nvPr/>
          </p:nvSpPr>
          <p:spPr bwMode="auto">
            <a:xfrm>
              <a:off x="3912198" y="2566785"/>
              <a:ext cx="207010" cy="1123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algn="ctr">
                <a:spcAft>
                  <a:spcPts val="0"/>
                </a:spcAft>
                <a:tabLst>
                  <a:tab pos="450215" algn="l"/>
                </a:tabLst>
              </a:pPr>
              <a:r>
                <a:rPr lang="es-MX" sz="700" b="1" dirty="0">
                  <a:latin typeface="Arial"/>
                  <a:ea typeface="Times New Roman"/>
                </a:rPr>
                <a:t>7</a:t>
              </a:r>
              <a:r>
                <a:rPr lang="es-MX" sz="700" b="1" dirty="0" smtClean="0">
                  <a:latin typeface="Arial"/>
                  <a:ea typeface="Times New Roman"/>
                </a:rPr>
                <a:t>.0</a:t>
              </a:r>
              <a:endParaRPr lang="es-MX" sz="1200" dirty="0">
                <a:effectLst/>
                <a:latin typeface="Times New Roman"/>
                <a:ea typeface="Times New Roman"/>
              </a:endParaRPr>
            </a:p>
          </p:txBody>
        </p:sp>
        <p:sp>
          <p:nvSpPr>
            <p:cNvPr id="43" name="Text Box 700"/>
            <p:cNvSpPr txBox="1">
              <a:spLocks noChangeArrowheads="1"/>
            </p:cNvSpPr>
            <p:nvPr/>
          </p:nvSpPr>
          <p:spPr bwMode="auto">
            <a:xfrm>
              <a:off x="3912198" y="2757920"/>
              <a:ext cx="207010" cy="1123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algn="ctr">
                <a:spcAft>
                  <a:spcPts val="0"/>
                </a:spcAft>
                <a:tabLst>
                  <a:tab pos="450215" algn="l"/>
                </a:tabLst>
              </a:pPr>
              <a:r>
                <a:rPr lang="es-MX" sz="700" b="1" dirty="0" smtClean="0">
                  <a:latin typeface="Arial"/>
                  <a:ea typeface="Times New Roman"/>
                </a:rPr>
                <a:t>7.0</a:t>
              </a:r>
              <a:endParaRPr lang="es-MX" sz="1200" dirty="0">
                <a:effectLst/>
                <a:latin typeface="Times New Roman"/>
                <a:ea typeface="Times New Roman"/>
              </a:endParaRPr>
            </a:p>
          </p:txBody>
        </p:sp>
        <p:sp>
          <p:nvSpPr>
            <p:cNvPr id="44" name="Text Box 700"/>
            <p:cNvSpPr txBox="1">
              <a:spLocks noChangeArrowheads="1"/>
            </p:cNvSpPr>
            <p:nvPr/>
          </p:nvSpPr>
          <p:spPr bwMode="auto">
            <a:xfrm>
              <a:off x="3910928" y="2971280"/>
              <a:ext cx="207010" cy="1123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algn="ctr">
                <a:spcAft>
                  <a:spcPts val="0"/>
                </a:spcAft>
                <a:tabLst>
                  <a:tab pos="450215" algn="l"/>
                </a:tabLst>
              </a:pPr>
              <a:r>
                <a:rPr lang="es-MX" sz="700" b="1" dirty="0" smtClean="0">
                  <a:effectLst/>
                  <a:latin typeface="Arial"/>
                  <a:ea typeface="Times New Roman"/>
                </a:rPr>
                <a:t>10.0</a:t>
              </a:r>
              <a:endParaRPr lang="es-MX" sz="1200" dirty="0">
                <a:effectLst/>
                <a:latin typeface="Times New Roman"/>
                <a:ea typeface="Times New Roman"/>
              </a:endParaRPr>
            </a:p>
          </p:txBody>
        </p:sp>
        <p:sp>
          <p:nvSpPr>
            <p:cNvPr id="46" name="Text Box 700"/>
            <p:cNvSpPr txBox="1">
              <a:spLocks noChangeArrowheads="1"/>
            </p:cNvSpPr>
            <p:nvPr/>
          </p:nvSpPr>
          <p:spPr bwMode="auto">
            <a:xfrm>
              <a:off x="3912198" y="3170670"/>
              <a:ext cx="207010" cy="1123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algn="ctr">
                <a:spcAft>
                  <a:spcPts val="0"/>
                </a:spcAft>
                <a:tabLst>
                  <a:tab pos="450215" algn="l"/>
                </a:tabLst>
              </a:pPr>
              <a:r>
                <a:rPr lang="es-MX" sz="700" b="1" dirty="0" smtClean="0">
                  <a:effectLst/>
                  <a:latin typeface="Arial"/>
                  <a:ea typeface="Times New Roman"/>
                </a:rPr>
                <a:t>10.0</a:t>
              </a:r>
              <a:endParaRPr lang="es-MX" sz="1200" dirty="0">
                <a:effectLst/>
                <a:latin typeface="Times New Roman"/>
                <a:ea typeface="Times New Roman"/>
              </a:endParaRPr>
            </a:p>
          </p:txBody>
        </p:sp>
        <p:sp>
          <p:nvSpPr>
            <p:cNvPr id="47" name="Text Box 700"/>
            <p:cNvSpPr txBox="1">
              <a:spLocks noChangeArrowheads="1"/>
            </p:cNvSpPr>
            <p:nvPr/>
          </p:nvSpPr>
          <p:spPr bwMode="auto">
            <a:xfrm>
              <a:off x="3911563" y="2176895"/>
              <a:ext cx="207010" cy="1123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algn="ctr">
                <a:spcAft>
                  <a:spcPts val="0"/>
                </a:spcAft>
                <a:tabLst>
                  <a:tab pos="450215" algn="l"/>
                </a:tabLst>
              </a:pPr>
              <a:r>
                <a:rPr lang="es-MX" sz="700" b="1" dirty="0">
                  <a:latin typeface="Arial"/>
                  <a:ea typeface="Times New Roman"/>
                </a:rPr>
                <a:t>7</a:t>
              </a:r>
              <a:r>
                <a:rPr lang="es-MX" sz="700" b="1" dirty="0" smtClean="0">
                  <a:effectLst/>
                  <a:latin typeface="Arial"/>
                  <a:ea typeface="Times New Roman"/>
                </a:rPr>
                <a:t>.0</a:t>
              </a:r>
              <a:endParaRPr lang="es-MX" sz="1200" dirty="0">
                <a:effectLst/>
                <a:latin typeface="Times New Roman"/>
                <a:ea typeface="Times New Roman"/>
              </a:endParaRPr>
            </a:p>
          </p:txBody>
        </p:sp>
        <p:sp>
          <p:nvSpPr>
            <p:cNvPr id="48" name="Text Box 700"/>
            <p:cNvSpPr txBox="1">
              <a:spLocks noChangeArrowheads="1"/>
            </p:cNvSpPr>
            <p:nvPr/>
          </p:nvSpPr>
          <p:spPr bwMode="auto">
            <a:xfrm>
              <a:off x="3533103" y="1985760"/>
              <a:ext cx="207010" cy="1123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algn="ctr">
                <a:spcAft>
                  <a:spcPts val="0"/>
                </a:spcAft>
                <a:tabLst>
                  <a:tab pos="450215" algn="l"/>
                </a:tabLst>
              </a:pPr>
              <a:r>
                <a:rPr lang="es-MX" sz="700" b="1" dirty="0" smtClean="0">
                  <a:effectLst/>
                  <a:latin typeface="Arial"/>
                  <a:ea typeface="Times New Roman"/>
                </a:rPr>
                <a:t>6.1</a:t>
              </a:r>
              <a:endParaRPr lang="es-MX" sz="1200" dirty="0">
                <a:effectLst/>
                <a:latin typeface="Times New Roman"/>
                <a:ea typeface="Times New Roman"/>
              </a:endParaRPr>
            </a:p>
          </p:txBody>
        </p:sp>
        <p:sp>
          <p:nvSpPr>
            <p:cNvPr id="49" name="Text Box 700"/>
            <p:cNvSpPr txBox="1">
              <a:spLocks noChangeArrowheads="1"/>
            </p:cNvSpPr>
            <p:nvPr/>
          </p:nvSpPr>
          <p:spPr bwMode="auto">
            <a:xfrm>
              <a:off x="3898863" y="1994015"/>
              <a:ext cx="207010" cy="1123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algn="ctr">
                <a:spcAft>
                  <a:spcPts val="0"/>
                </a:spcAft>
                <a:tabLst>
                  <a:tab pos="450215" algn="l"/>
                </a:tabLst>
              </a:pPr>
              <a:r>
                <a:rPr lang="es-MX" sz="700" b="1" dirty="0" smtClean="0">
                  <a:latin typeface="Arial"/>
                  <a:ea typeface="Times New Roman"/>
                </a:rPr>
                <a:t>7.</a:t>
              </a:r>
              <a:r>
                <a:rPr lang="es-MX" sz="700" b="1" dirty="0" smtClean="0">
                  <a:effectLst/>
                  <a:latin typeface="Arial"/>
                  <a:ea typeface="Times New Roman"/>
                </a:rPr>
                <a:t>0</a:t>
              </a:r>
              <a:endParaRPr lang="es-MX" sz="1200" dirty="0">
                <a:effectLst/>
                <a:latin typeface="Times New Roman"/>
                <a:ea typeface="Times New Roman"/>
              </a:endParaRPr>
            </a:p>
          </p:txBody>
        </p:sp>
        <p:cxnSp>
          <p:nvCxnSpPr>
            <p:cNvPr id="50" name="159 Conector recto"/>
            <p:cNvCxnSpPr/>
            <p:nvPr/>
          </p:nvCxnSpPr>
          <p:spPr>
            <a:xfrm flipH="1">
              <a:off x="2700618" y="1771765"/>
              <a:ext cx="373380" cy="1600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164 Conector recto"/>
            <p:cNvCxnSpPr/>
            <p:nvPr/>
          </p:nvCxnSpPr>
          <p:spPr>
            <a:xfrm flipH="1">
              <a:off x="2325968" y="2355965"/>
              <a:ext cx="373380" cy="1600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165 Conector recto"/>
            <p:cNvCxnSpPr/>
            <p:nvPr/>
          </p:nvCxnSpPr>
          <p:spPr>
            <a:xfrm flipH="1">
              <a:off x="2327238" y="2546465"/>
              <a:ext cx="373380" cy="1600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166 Conector recto"/>
            <p:cNvCxnSpPr/>
            <p:nvPr/>
          </p:nvCxnSpPr>
          <p:spPr>
            <a:xfrm flipH="1">
              <a:off x="3068918" y="2542655"/>
              <a:ext cx="373380" cy="1600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 Box 700"/>
            <p:cNvSpPr txBox="1">
              <a:spLocks noChangeArrowheads="1"/>
            </p:cNvSpPr>
            <p:nvPr/>
          </p:nvSpPr>
          <p:spPr bwMode="auto">
            <a:xfrm>
              <a:off x="2761565" y="1593965"/>
              <a:ext cx="207010" cy="1123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algn="ctr">
                <a:spcAft>
                  <a:spcPts val="0"/>
                </a:spcAft>
                <a:tabLst>
                  <a:tab pos="450215" algn="l"/>
                </a:tabLst>
              </a:pPr>
              <a:r>
                <a:rPr lang="es-MX" sz="700" b="1" dirty="0" smtClean="0">
                  <a:solidFill>
                    <a:srgbClr val="FF0000"/>
                  </a:solidFill>
                  <a:effectLst/>
                  <a:latin typeface="Arial"/>
                  <a:ea typeface="Times New Roman"/>
                </a:rPr>
                <a:t>5.0</a:t>
              </a:r>
              <a:endParaRPr lang="es-MX" sz="1200" dirty="0">
                <a:effectLst/>
                <a:latin typeface="Times New Roman"/>
                <a:ea typeface="Times New Roman"/>
              </a:endParaRPr>
            </a:p>
          </p:txBody>
        </p:sp>
        <p:sp>
          <p:nvSpPr>
            <p:cNvPr id="55" name="Text Box 700"/>
            <p:cNvSpPr txBox="1">
              <a:spLocks noChangeArrowheads="1"/>
            </p:cNvSpPr>
            <p:nvPr/>
          </p:nvSpPr>
          <p:spPr bwMode="auto">
            <a:xfrm>
              <a:off x="2775949" y="1798121"/>
              <a:ext cx="207010" cy="1123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algn="ctr">
                <a:spcAft>
                  <a:spcPts val="0"/>
                </a:spcAft>
                <a:tabLst>
                  <a:tab pos="450215" algn="l"/>
                </a:tabLst>
              </a:pPr>
              <a:r>
                <a:rPr lang="es-MX" sz="700" b="1" dirty="0" smtClean="0">
                  <a:solidFill>
                    <a:srgbClr val="FF0000"/>
                  </a:solidFill>
                  <a:effectLst/>
                  <a:latin typeface="Arial"/>
                  <a:ea typeface="Times New Roman"/>
                </a:rPr>
                <a:t>5.0</a:t>
              </a:r>
              <a:endParaRPr lang="es-MX" sz="1200" dirty="0">
                <a:effectLst/>
                <a:latin typeface="Times New Roman"/>
                <a:ea typeface="Times New Roman"/>
              </a:endParaRPr>
            </a:p>
          </p:txBody>
        </p:sp>
        <p:sp>
          <p:nvSpPr>
            <p:cNvPr id="56" name="Text Box 700"/>
            <p:cNvSpPr txBox="1">
              <a:spLocks noChangeArrowheads="1"/>
            </p:cNvSpPr>
            <p:nvPr/>
          </p:nvSpPr>
          <p:spPr bwMode="auto">
            <a:xfrm>
              <a:off x="2773081" y="1976399"/>
              <a:ext cx="207010" cy="1123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algn="ctr">
                <a:spcAft>
                  <a:spcPts val="0"/>
                </a:spcAft>
                <a:tabLst>
                  <a:tab pos="450215" algn="l"/>
                </a:tabLst>
              </a:pPr>
              <a:r>
                <a:rPr lang="es-MX" sz="700" b="1" dirty="0" smtClean="0">
                  <a:solidFill>
                    <a:srgbClr val="FF0000"/>
                  </a:solidFill>
                  <a:effectLst/>
                  <a:latin typeface="Arial"/>
                  <a:ea typeface="Times New Roman"/>
                </a:rPr>
                <a:t>5.0</a:t>
              </a:r>
              <a:endParaRPr lang="es-MX" sz="1200" dirty="0">
                <a:effectLst/>
                <a:latin typeface="Times New Roman"/>
                <a:ea typeface="Times New Roman"/>
              </a:endParaRPr>
            </a:p>
          </p:txBody>
        </p:sp>
        <p:sp>
          <p:nvSpPr>
            <p:cNvPr id="57" name="Text Box 700"/>
            <p:cNvSpPr txBox="1">
              <a:spLocks noChangeArrowheads="1"/>
            </p:cNvSpPr>
            <p:nvPr/>
          </p:nvSpPr>
          <p:spPr bwMode="auto">
            <a:xfrm>
              <a:off x="2394441" y="1982153"/>
              <a:ext cx="207010" cy="1123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algn="ctr">
                <a:spcAft>
                  <a:spcPts val="0"/>
                </a:spcAft>
                <a:tabLst>
                  <a:tab pos="450215" algn="l"/>
                </a:tabLst>
              </a:pPr>
              <a:r>
                <a:rPr lang="es-MX" sz="700" b="1" dirty="0" smtClean="0">
                  <a:solidFill>
                    <a:srgbClr val="FF0000"/>
                  </a:solidFill>
                  <a:effectLst/>
                  <a:latin typeface="Arial"/>
                  <a:ea typeface="Times New Roman"/>
                </a:rPr>
                <a:t>5.0</a:t>
              </a:r>
              <a:endParaRPr lang="es-MX" sz="1200" dirty="0">
                <a:effectLst/>
                <a:latin typeface="Times New Roman"/>
                <a:ea typeface="Times New Roman"/>
              </a:endParaRPr>
            </a:p>
          </p:txBody>
        </p:sp>
        <p:sp>
          <p:nvSpPr>
            <p:cNvPr id="58" name="Text Box 700"/>
            <p:cNvSpPr txBox="1">
              <a:spLocks noChangeArrowheads="1"/>
            </p:cNvSpPr>
            <p:nvPr/>
          </p:nvSpPr>
          <p:spPr bwMode="auto">
            <a:xfrm>
              <a:off x="2764455" y="2183423"/>
              <a:ext cx="207010" cy="1123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algn="ctr">
                <a:spcAft>
                  <a:spcPts val="0"/>
                </a:spcAft>
                <a:tabLst>
                  <a:tab pos="450215" algn="l"/>
                </a:tabLst>
              </a:pPr>
              <a:r>
                <a:rPr lang="es-MX" sz="700" b="1" dirty="0" smtClean="0">
                  <a:solidFill>
                    <a:srgbClr val="FF0000"/>
                  </a:solidFill>
                  <a:effectLst/>
                  <a:latin typeface="Arial"/>
                  <a:ea typeface="Times New Roman"/>
                </a:rPr>
                <a:t>5.0</a:t>
              </a:r>
              <a:endParaRPr lang="es-MX" sz="1200" dirty="0">
                <a:effectLst/>
                <a:latin typeface="Times New Roman"/>
                <a:ea typeface="Times New Roman"/>
              </a:endParaRPr>
            </a:p>
          </p:txBody>
        </p:sp>
        <p:sp>
          <p:nvSpPr>
            <p:cNvPr id="59" name="Text Box 700"/>
            <p:cNvSpPr txBox="1">
              <a:spLocks noChangeArrowheads="1"/>
            </p:cNvSpPr>
            <p:nvPr/>
          </p:nvSpPr>
          <p:spPr bwMode="auto">
            <a:xfrm>
              <a:off x="2399257" y="2380065"/>
              <a:ext cx="207010" cy="1123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algn="ctr">
                <a:spcAft>
                  <a:spcPts val="0"/>
                </a:spcAft>
                <a:tabLst>
                  <a:tab pos="450215" algn="l"/>
                </a:tabLst>
              </a:pPr>
              <a:r>
                <a:rPr lang="es-MX" sz="700" b="1" dirty="0" smtClean="0">
                  <a:solidFill>
                    <a:srgbClr val="FF0000"/>
                  </a:solidFill>
                  <a:effectLst/>
                  <a:latin typeface="Arial"/>
                  <a:ea typeface="Times New Roman"/>
                </a:rPr>
                <a:t>5.0</a:t>
              </a:r>
              <a:endParaRPr lang="es-MX" sz="1200" dirty="0">
                <a:effectLst/>
                <a:latin typeface="Times New Roman"/>
                <a:ea typeface="Times New Roman"/>
              </a:endParaRPr>
            </a:p>
          </p:txBody>
        </p:sp>
        <p:sp>
          <p:nvSpPr>
            <p:cNvPr id="60" name="Text Box 700"/>
            <p:cNvSpPr txBox="1">
              <a:spLocks noChangeArrowheads="1"/>
            </p:cNvSpPr>
            <p:nvPr/>
          </p:nvSpPr>
          <p:spPr bwMode="auto">
            <a:xfrm>
              <a:off x="3149757" y="1973531"/>
              <a:ext cx="207010" cy="1123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algn="ctr">
                <a:spcAft>
                  <a:spcPts val="0"/>
                </a:spcAft>
                <a:tabLst>
                  <a:tab pos="450215" algn="l"/>
                </a:tabLst>
              </a:pPr>
              <a:r>
                <a:rPr lang="es-MX" sz="700" b="1" dirty="0" smtClean="0">
                  <a:solidFill>
                    <a:srgbClr val="FF0000"/>
                  </a:solidFill>
                  <a:effectLst/>
                  <a:latin typeface="Arial"/>
                  <a:ea typeface="Times New Roman"/>
                </a:rPr>
                <a:t>5.0</a:t>
              </a:r>
              <a:endParaRPr lang="es-MX" sz="1200" dirty="0">
                <a:effectLst/>
                <a:latin typeface="Times New Roman"/>
                <a:ea typeface="Times New Roman"/>
              </a:endParaRPr>
            </a:p>
          </p:txBody>
        </p:sp>
        <p:sp>
          <p:nvSpPr>
            <p:cNvPr id="61" name="Text Box 700"/>
            <p:cNvSpPr txBox="1">
              <a:spLocks noChangeArrowheads="1"/>
            </p:cNvSpPr>
            <p:nvPr/>
          </p:nvSpPr>
          <p:spPr bwMode="auto">
            <a:xfrm>
              <a:off x="3149757" y="2577351"/>
              <a:ext cx="207010" cy="1123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algn="ctr">
                <a:spcAft>
                  <a:spcPts val="0"/>
                </a:spcAft>
                <a:tabLst>
                  <a:tab pos="450215" algn="l"/>
                </a:tabLst>
              </a:pPr>
              <a:r>
                <a:rPr lang="es-MX" sz="700" b="1" dirty="0" smtClean="0">
                  <a:solidFill>
                    <a:srgbClr val="FF0000"/>
                  </a:solidFill>
                  <a:effectLst/>
                  <a:latin typeface="Arial"/>
                  <a:ea typeface="Times New Roman"/>
                </a:rPr>
                <a:t>5.0</a:t>
              </a:r>
              <a:endParaRPr lang="es-MX" sz="1200" dirty="0">
                <a:effectLst/>
                <a:latin typeface="Times New Roman"/>
                <a:ea typeface="Times New Roman"/>
              </a:endParaRPr>
            </a:p>
          </p:txBody>
        </p:sp>
        <p:sp>
          <p:nvSpPr>
            <p:cNvPr id="62" name="Text Box 700"/>
            <p:cNvSpPr txBox="1">
              <a:spLocks noChangeArrowheads="1"/>
            </p:cNvSpPr>
            <p:nvPr/>
          </p:nvSpPr>
          <p:spPr bwMode="auto">
            <a:xfrm>
              <a:off x="2407883" y="2577814"/>
              <a:ext cx="207010" cy="1123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algn="ctr">
                <a:spcAft>
                  <a:spcPts val="0"/>
                </a:spcAft>
                <a:tabLst>
                  <a:tab pos="450215" algn="l"/>
                </a:tabLst>
              </a:pPr>
              <a:r>
                <a:rPr lang="es-MX" sz="700" b="1" dirty="0" smtClean="0">
                  <a:solidFill>
                    <a:srgbClr val="FF0000"/>
                  </a:solidFill>
                  <a:effectLst/>
                  <a:latin typeface="Arial"/>
                  <a:ea typeface="Times New Roman"/>
                </a:rPr>
                <a:t>5.0</a:t>
              </a:r>
              <a:endParaRPr lang="es-MX" sz="1200" dirty="0">
                <a:effectLst/>
                <a:latin typeface="Times New Roman"/>
                <a:ea typeface="Times New Roman"/>
              </a:endParaRPr>
            </a:p>
          </p:txBody>
        </p:sp>
        <p:cxnSp>
          <p:nvCxnSpPr>
            <p:cNvPr id="63" name="132 Conector recto"/>
            <p:cNvCxnSpPr/>
            <p:nvPr/>
          </p:nvCxnSpPr>
          <p:spPr>
            <a:xfrm flipH="1">
              <a:off x="2683986" y="1578354"/>
              <a:ext cx="373380" cy="1600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166 Conector recto"/>
            <p:cNvCxnSpPr/>
            <p:nvPr/>
          </p:nvCxnSpPr>
          <p:spPr>
            <a:xfrm flipH="1">
              <a:off x="2701710" y="2135798"/>
              <a:ext cx="373380" cy="1600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 Box 700"/>
            <p:cNvSpPr txBox="1">
              <a:spLocks noChangeArrowheads="1"/>
            </p:cNvSpPr>
            <p:nvPr/>
          </p:nvSpPr>
          <p:spPr bwMode="auto">
            <a:xfrm>
              <a:off x="6311181" y="1376288"/>
              <a:ext cx="207010" cy="1123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algn="ctr">
                <a:spcAft>
                  <a:spcPts val="0"/>
                </a:spcAft>
                <a:tabLst>
                  <a:tab pos="450215" algn="l"/>
                </a:tabLst>
              </a:pPr>
              <a:r>
                <a:rPr lang="es-MX" sz="700" b="1" dirty="0" smtClean="0">
                  <a:effectLst/>
                  <a:latin typeface="Arial"/>
                  <a:ea typeface="Times New Roman"/>
                </a:rPr>
                <a:t>6.3</a:t>
              </a:r>
              <a:endParaRPr lang="es-MX" sz="1200" dirty="0">
                <a:effectLst/>
                <a:latin typeface="Times New Roman"/>
                <a:ea typeface="Times New Roman"/>
              </a:endParaRPr>
            </a:p>
          </p:txBody>
        </p:sp>
        <p:sp>
          <p:nvSpPr>
            <p:cNvPr id="66" name="Text Box 700"/>
            <p:cNvSpPr txBox="1">
              <a:spLocks noChangeArrowheads="1"/>
            </p:cNvSpPr>
            <p:nvPr/>
          </p:nvSpPr>
          <p:spPr bwMode="auto">
            <a:xfrm>
              <a:off x="6708056" y="1383273"/>
              <a:ext cx="207010" cy="1123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algn="ctr">
                <a:spcAft>
                  <a:spcPts val="0"/>
                </a:spcAft>
                <a:tabLst>
                  <a:tab pos="450215" algn="l"/>
                </a:tabLst>
              </a:pPr>
              <a:r>
                <a:rPr lang="es-MX" sz="700" b="1" dirty="0" smtClean="0">
                  <a:effectLst/>
                  <a:latin typeface="Arial"/>
                  <a:ea typeface="Times New Roman"/>
                </a:rPr>
                <a:t>6.3</a:t>
              </a:r>
              <a:endParaRPr lang="es-MX" sz="1200" dirty="0">
                <a:effectLst/>
                <a:latin typeface="Times New Roman"/>
                <a:ea typeface="Times New Roman"/>
              </a:endParaRPr>
            </a:p>
          </p:txBody>
        </p:sp>
        <p:sp>
          <p:nvSpPr>
            <p:cNvPr id="67" name="Text Box 700"/>
            <p:cNvSpPr txBox="1">
              <a:spLocks noChangeArrowheads="1"/>
            </p:cNvSpPr>
            <p:nvPr/>
          </p:nvSpPr>
          <p:spPr bwMode="auto">
            <a:xfrm>
              <a:off x="5953041" y="1726173"/>
              <a:ext cx="207010" cy="1123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algn="ctr">
                <a:spcAft>
                  <a:spcPts val="0"/>
                </a:spcAft>
                <a:tabLst>
                  <a:tab pos="450215" algn="l"/>
                </a:tabLst>
              </a:pPr>
              <a:r>
                <a:rPr lang="es-MX" sz="700" b="1" dirty="0" smtClean="0">
                  <a:effectLst/>
                  <a:latin typeface="Arial"/>
                  <a:ea typeface="Times New Roman"/>
                </a:rPr>
                <a:t>7.0</a:t>
              </a:r>
              <a:endParaRPr lang="es-MX" sz="1200" dirty="0">
                <a:effectLst/>
                <a:latin typeface="Times New Roman"/>
                <a:ea typeface="Times New Roman"/>
              </a:endParaRPr>
            </a:p>
          </p:txBody>
        </p:sp>
        <p:sp>
          <p:nvSpPr>
            <p:cNvPr id="68" name="Text Box 700"/>
            <p:cNvSpPr txBox="1">
              <a:spLocks noChangeArrowheads="1"/>
            </p:cNvSpPr>
            <p:nvPr/>
          </p:nvSpPr>
          <p:spPr bwMode="auto">
            <a:xfrm>
              <a:off x="6318801" y="1725538"/>
              <a:ext cx="207010" cy="1123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algn="ctr">
                <a:spcAft>
                  <a:spcPts val="0"/>
                </a:spcAft>
                <a:tabLst>
                  <a:tab pos="450215" algn="l"/>
                </a:tabLst>
              </a:pPr>
              <a:r>
                <a:rPr lang="es-MX" sz="700" b="1" dirty="0" smtClean="0">
                  <a:effectLst/>
                  <a:latin typeface="Arial"/>
                  <a:ea typeface="Times New Roman"/>
                </a:rPr>
                <a:t>7.0</a:t>
              </a:r>
              <a:endParaRPr lang="es-MX" sz="1200" dirty="0">
                <a:effectLst/>
                <a:latin typeface="Times New Roman"/>
                <a:ea typeface="Times New Roman"/>
              </a:endParaRPr>
            </a:p>
          </p:txBody>
        </p:sp>
        <p:sp>
          <p:nvSpPr>
            <p:cNvPr id="69" name="Text Box 700"/>
            <p:cNvSpPr txBox="1">
              <a:spLocks noChangeArrowheads="1"/>
            </p:cNvSpPr>
            <p:nvPr/>
          </p:nvSpPr>
          <p:spPr bwMode="auto">
            <a:xfrm>
              <a:off x="6708056" y="1726808"/>
              <a:ext cx="207010" cy="1123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algn="ctr">
                <a:spcAft>
                  <a:spcPts val="0"/>
                </a:spcAft>
                <a:tabLst>
                  <a:tab pos="450215" algn="l"/>
                </a:tabLst>
              </a:pPr>
              <a:r>
                <a:rPr lang="es-MX" sz="700" b="1" dirty="0" smtClean="0">
                  <a:effectLst/>
                  <a:latin typeface="Arial"/>
                  <a:ea typeface="Times New Roman"/>
                </a:rPr>
                <a:t>7.0</a:t>
              </a:r>
              <a:endParaRPr lang="es-MX" sz="1200" dirty="0">
                <a:effectLst/>
                <a:latin typeface="Times New Roman"/>
                <a:ea typeface="Times New Roman"/>
              </a:endParaRPr>
            </a:p>
          </p:txBody>
        </p:sp>
        <p:cxnSp>
          <p:nvCxnSpPr>
            <p:cNvPr id="70" name="130 Conector recto"/>
            <p:cNvCxnSpPr/>
            <p:nvPr/>
          </p:nvCxnSpPr>
          <p:spPr>
            <a:xfrm flipH="1">
              <a:off x="6981741" y="1375018"/>
              <a:ext cx="373380" cy="8699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Text Box 700"/>
            <p:cNvSpPr txBox="1">
              <a:spLocks noChangeArrowheads="1"/>
            </p:cNvSpPr>
            <p:nvPr/>
          </p:nvSpPr>
          <p:spPr bwMode="auto">
            <a:xfrm>
              <a:off x="6311181" y="1553453"/>
              <a:ext cx="207010" cy="1123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algn="ctr">
                <a:spcAft>
                  <a:spcPts val="0"/>
                </a:spcAft>
                <a:tabLst>
                  <a:tab pos="450215" algn="l"/>
                </a:tabLst>
              </a:pPr>
              <a:r>
                <a:rPr lang="es-MX" sz="700" b="1" dirty="0" smtClean="0">
                  <a:effectLst/>
                  <a:latin typeface="Arial"/>
                  <a:ea typeface="Times New Roman"/>
                </a:rPr>
                <a:t>6.0</a:t>
              </a:r>
              <a:endParaRPr lang="es-MX" sz="1200" dirty="0">
                <a:effectLst/>
                <a:latin typeface="Times New Roman"/>
                <a:ea typeface="Times New Roman"/>
              </a:endParaRPr>
            </a:p>
          </p:txBody>
        </p:sp>
        <p:sp>
          <p:nvSpPr>
            <p:cNvPr id="72" name="Text Box 700"/>
            <p:cNvSpPr txBox="1">
              <a:spLocks noChangeArrowheads="1"/>
            </p:cNvSpPr>
            <p:nvPr/>
          </p:nvSpPr>
          <p:spPr bwMode="auto">
            <a:xfrm>
              <a:off x="6325151" y="1903338"/>
              <a:ext cx="207010" cy="1123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algn="ctr">
                <a:spcAft>
                  <a:spcPts val="0"/>
                </a:spcAft>
                <a:tabLst>
                  <a:tab pos="450215" algn="l"/>
                </a:tabLst>
              </a:pPr>
              <a:r>
                <a:rPr lang="es-MX" sz="700" b="1" dirty="0" smtClean="0">
                  <a:effectLst/>
                  <a:latin typeface="Arial"/>
                  <a:ea typeface="Times New Roman"/>
                </a:rPr>
                <a:t>7.2</a:t>
              </a:r>
              <a:endParaRPr lang="es-MX" sz="1200" dirty="0">
                <a:effectLst/>
                <a:latin typeface="Times New Roman"/>
                <a:ea typeface="Times New Roman"/>
              </a:endParaRPr>
            </a:p>
          </p:txBody>
        </p:sp>
        <p:sp>
          <p:nvSpPr>
            <p:cNvPr id="73" name="Text Box 700"/>
            <p:cNvSpPr txBox="1">
              <a:spLocks noChangeArrowheads="1"/>
            </p:cNvSpPr>
            <p:nvPr/>
          </p:nvSpPr>
          <p:spPr bwMode="auto">
            <a:xfrm>
              <a:off x="5931451" y="2076693"/>
              <a:ext cx="207010" cy="1123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algn="ctr">
                <a:spcAft>
                  <a:spcPts val="0"/>
                </a:spcAft>
                <a:tabLst>
                  <a:tab pos="450215" algn="l"/>
                </a:tabLst>
              </a:pPr>
              <a:r>
                <a:rPr lang="es-MX" sz="700" b="1" dirty="0" smtClean="0">
                  <a:effectLst/>
                  <a:latin typeface="Arial"/>
                  <a:ea typeface="Times New Roman"/>
                </a:rPr>
                <a:t>7.8</a:t>
              </a:r>
              <a:endParaRPr lang="es-MX" sz="1200" dirty="0">
                <a:effectLst/>
                <a:latin typeface="Times New Roman"/>
                <a:ea typeface="Times New Roman"/>
              </a:endParaRPr>
            </a:p>
          </p:txBody>
        </p:sp>
        <p:cxnSp>
          <p:nvCxnSpPr>
            <p:cNvPr id="74" name="132 Conector recto"/>
            <p:cNvCxnSpPr/>
            <p:nvPr/>
          </p:nvCxnSpPr>
          <p:spPr>
            <a:xfrm flipH="1">
              <a:off x="5848266" y="1375018"/>
              <a:ext cx="373380" cy="1600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132 Conector recto"/>
            <p:cNvCxnSpPr/>
            <p:nvPr/>
          </p:nvCxnSpPr>
          <p:spPr>
            <a:xfrm flipH="1">
              <a:off x="5848266" y="1535038"/>
              <a:ext cx="373380" cy="1600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132 Conector recto"/>
            <p:cNvCxnSpPr/>
            <p:nvPr/>
          </p:nvCxnSpPr>
          <p:spPr>
            <a:xfrm flipH="1">
              <a:off x="6619204" y="1543513"/>
              <a:ext cx="373380" cy="1600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132 Conector recto"/>
            <p:cNvCxnSpPr/>
            <p:nvPr/>
          </p:nvCxnSpPr>
          <p:spPr>
            <a:xfrm flipH="1">
              <a:off x="5845127" y="1863843"/>
              <a:ext cx="373380" cy="1600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132 Conector recto"/>
            <p:cNvCxnSpPr/>
            <p:nvPr/>
          </p:nvCxnSpPr>
          <p:spPr>
            <a:xfrm flipH="1">
              <a:off x="6625613" y="1873379"/>
              <a:ext cx="373380" cy="1600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132 Conector recto"/>
            <p:cNvCxnSpPr/>
            <p:nvPr/>
          </p:nvCxnSpPr>
          <p:spPr>
            <a:xfrm flipH="1">
              <a:off x="6618975" y="2056043"/>
              <a:ext cx="373380" cy="1600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132 Conector recto"/>
            <p:cNvCxnSpPr/>
            <p:nvPr/>
          </p:nvCxnSpPr>
          <p:spPr>
            <a:xfrm flipH="1">
              <a:off x="6235616" y="2061730"/>
              <a:ext cx="373380" cy="1600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Text Box 700"/>
            <p:cNvSpPr txBox="1">
              <a:spLocks noChangeArrowheads="1"/>
            </p:cNvSpPr>
            <p:nvPr/>
          </p:nvSpPr>
          <p:spPr bwMode="auto">
            <a:xfrm>
              <a:off x="4796949" y="1393485"/>
              <a:ext cx="977900" cy="1200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a:spcAft>
                  <a:spcPts val="0"/>
                </a:spcAft>
                <a:tabLst>
                  <a:tab pos="450215" algn="l"/>
                </a:tabLst>
              </a:pPr>
              <a:r>
                <a:rPr lang="es-MX" sz="700" b="1">
                  <a:effectLst/>
                  <a:latin typeface="Arial"/>
                  <a:ea typeface="Times New Roman"/>
                </a:rPr>
                <a:t>ESPAÑOL III</a:t>
              </a:r>
              <a:endParaRPr lang="es-MX" sz="1200">
                <a:effectLst/>
                <a:latin typeface="Times New Roman"/>
                <a:ea typeface="Times New Roman"/>
              </a:endParaRPr>
            </a:p>
          </p:txBody>
        </p:sp>
        <p:sp>
          <p:nvSpPr>
            <p:cNvPr id="82" name="Text Box 700"/>
            <p:cNvSpPr txBox="1">
              <a:spLocks noChangeArrowheads="1"/>
            </p:cNvSpPr>
            <p:nvPr/>
          </p:nvSpPr>
          <p:spPr bwMode="auto">
            <a:xfrm>
              <a:off x="4798219" y="1561760"/>
              <a:ext cx="977900" cy="1200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a:spcAft>
                  <a:spcPts val="0"/>
                </a:spcAft>
                <a:tabLst>
                  <a:tab pos="450215" algn="l"/>
                </a:tabLst>
              </a:pPr>
              <a:r>
                <a:rPr lang="es-MX" sz="700" b="1" dirty="0" smtClean="0">
                  <a:effectLst/>
                  <a:latin typeface="Arial"/>
                  <a:ea typeface="Times New Roman"/>
                </a:rPr>
                <a:t>INGLÉS </a:t>
              </a:r>
              <a:r>
                <a:rPr lang="es-MX" sz="700" b="1" dirty="0">
                  <a:effectLst/>
                  <a:latin typeface="Arial"/>
                  <a:ea typeface="Times New Roman"/>
                </a:rPr>
                <a:t>III</a:t>
              </a:r>
              <a:endParaRPr lang="es-MX" sz="1200" dirty="0">
                <a:effectLst/>
                <a:latin typeface="Times New Roman"/>
                <a:ea typeface="Times New Roman"/>
              </a:endParaRPr>
            </a:p>
          </p:txBody>
        </p:sp>
        <p:sp>
          <p:nvSpPr>
            <p:cNvPr id="83" name="Text Box 700"/>
            <p:cNvSpPr txBox="1">
              <a:spLocks noChangeArrowheads="1"/>
            </p:cNvSpPr>
            <p:nvPr/>
          </p:nvSpPr>
          <p:spPr bwMode="auto">
            <a:xfrm>
              <a:off x="4798219" y="1739560"/>
              <a:ext cx="977900" cy="1200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a:spcAft>
                  <a:spcPts val="0"/>
                </a:spcAft>
                <a:tabLst>
                  <a:tab pos="450215" algn="l"/>
                </a:tabLst>
              </a:pPr>
              <a:r>
                <a:rPr lang="es-MX" sz="700" b="1" dirty="0" smtClean="0">
                  <a:effectLst/>
                  <a:latin typeface="Arial"/>
                  <a:ea typeface="Times New Roman"/>
                </a:rPr>
                <a:t>MATEMÁTICAS </a:t>
              </a:r>
              <a:r>
                <a:rPr lang="es-MX" sz="700" b="1" dirty="0">
                  <a:effectLst/>
                  <a:latin typeface="Arial"/>
                  <a:ea typeface="Times New Roman"/>
                </a:rPr>
                <a:t>III</a:t>
              </a:r>
              <a:endParaRPr lang="es-MX" sz="1200" dirty="0">
                <a:effectLst/>
                <a:latin typeface="Times New Roman"/>
                <a:ea typeface="Times New Roman"/>
              </a:endParaRPr>
            </a:p>
          </p:txBody>
        </p:sp>
        <p:sp>
          <p:nvSpPr>
            <p:cNvPr id="84" name="Text Box 700"/>
            <p:cNvSpPr txBox="1">
              <a:spLocks noChangeArrowheads="1"/>
            </p:cNvSpPr>
            <p:nvPr/>
          </p:nvSpPr>
          <p:spPr bwMode="auto">
            <a:xfrm>
              <a:off x="4798219" y="1911010"/>
              <a:ext cx="977900" cy="1200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a:spcAft>
                  <a:spcPts val="0"/>
                </a:spcAft>
                <a:tabLst>
                  <a:tab pos="450215" algn="l"/>
                </a:tabLst>
              </a:pPr>
              <a:r>
                <a:rPr lang="es-MX" sz="700" b="1">
                  <a:effectLst/>
                  <a:latin typeface="Arial"/>
                  <a:ea typeface="Times New Roman"/>
                </a:rPr>
                <a:t>CIENCIAS III</a:t>
              </a:r>
              <a:endParaRPr lang="es-MX" sz="1200">
                <a:effectLst/>
                <a:latin typeface="Times New Roman"/>
                <a:ea typeface="Times New Roman"/>
              </a:endParaRPr>
            </a:p>
          </p:txBody>
        </p:sp>
        <p:sp>
          <p:nvSpPr>
            <p:cNvPr id="85" name="Text Box 700"/>
            <p:cNvSpPr txBox="1">
              <a:spLocks noChangeArrowheads="1"/>
            </p:cNvSpPr>
            <p:nvPr/>
          </p:nvSpPr>
          <p:spPr bwMode="auto">
            <a:xfrm>
              <a:off x="4798219" y="2105955"/>
              <a:ext cx="977900" cy="1200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a:spcAft>
                  <a:spcPts val="0"/>
                </a:spcAft>
                <a:tabLst>
                  <a:tab pos="450215" algn="l"/>
                </a:tabLst>
              </a:pPr>
              <a:r>
                <a:rPr lang="es-MX" sz="700" b="1">
                  <a:effectLst/>
                  <a:latin typeface="Arial"/>
                  <a:ea typeface="Times New Roman"/>
                </a:rPr>
                <a:t>TECNOLOGÍA III</a:t>
              </a:r>
              <a:endParaRPr lang="es-MX" sz="1200">
                <a:effectLst/>
                <a:latin typeface="Times New Roman"/>
                <a:ea typeface="Times New Roman"/>
              </a:endParaRPr>
            </a:p>
          </p:txBody>
        </p:sp>
      </p:grpSp>
      <p:sp>
        <p:nvSpPr>
          <p:cNvPr id="86" name="85 CuadroTexto"/>
          <p:cNvSpPr txBox="1"/>
          <p:nvPr/>
        </p:nvSpPr>
        <p:spPr>
          <a:xfrm>
            <a:off x="465145" y="1772058"/>
            <a:ext cx="2205329" cy="369332"/>
          </a:xfrm>
          <a:prstGeom prst="rect">
            <a:avLst/>
          </a:prstGeom>
          <a:noFill/>
        </p:spPr>
        <p:txBody>
          <a:bodyPr wrap="square" rtlCol="0">
            <a:spAutoFit/>
          </a:bodyPr>
          <a:lstStyle/>
          <a:p>
            <a:r>
              <a:rPr lang="es-MX" b="1" dirty="0" smtClean="0"/>
              <a:t>Ejemplo:</a:t>
            </a:r>
            <a:endParaRPr lang="es-MX" b="1" dirty="0"/>
          </a:p>
        </p:txBody>
      </p:sp>
      <p:sp>
        <p:nvSpPr>
          <p:cNvPr id="87" name="1 Título"/>
          <p:cNvSpPr txBox="1">
            <a:spLocks/>
          </p:cNvSpPr>
          <p:nvPr/>
        </p:nvSpPr>
        <p:spPr bwMode="auto">
          <a:xfrm>
            <a:off x="3230088" y="-80010"/>
            <a:ext cx="5913911" cy="819038"/>
          </a:xfrm>
          <a:prstGeom prst="rect">
            <a:avLst/>
          </a:prstGeom>
          <a:noFill/>
          <a:ln>
            <a:miter lim="800000"/>
            <a:headEnd/>
            <a:tailEnd/>
          </a:ln>
        </p:spPr>
        <p:txBody>
          <a:bodyPr anchor="ctr"/>
          <a:lstStyle/>
          <a:p>
            <a:pPr algn="r" fontAlgn="auto">
              <a:spcAft>
                <a:spcPts val="0"/>
              </a:spcAft>
              <a:defRPr/>
            </a:pPr>
            <a:r>
              <a:rPr lang="es-MX" sz="1200" b="1" dirty="0">
                <a:solidFill>
                  <a:schemeClr val="tx1">
                    <a:lumMod val="50000"/>
                    <a:lumOff val="50000"/>
                  </a:schemeClr>
                </a:solidFill>
              </a:rPr>
              <a:t>ACUERDO 696 POR EL QUE SE ESTABLECEN NORMAS GENERALES PARA </a:t>
            </a:r>
            <a:r>
              <a:rPr lang="es-MX" sz="1200" b="1" dirty="0" smtClean="0">
                <a:solidFill>
                  <a:schemeClr val="tx1">
                    <a:lumMod val="50000"/>
                    <a:lumOff val="50000"/>
                  </a:schemeClr>
                </a:solidFill>
              </a:rPr>
              <a:t>LA EVALUACIÓN</a:t>
            </a:r>
            <a:r>
              <a:rPr lang="es-MX" sz="1200" b="1" dirty="0">
                <a:solidFill>
                  <a:schemeClr val="tx1">
                    <a:lumMod val="50000"/>
                    <a:lumOff val="50000"/>
                  </a:schemeClr>
                </a:solidFill>
              </a:rPr>
              <a:t>, ACREDITACIÓN, PROMOCIÓN Y CERTIFICACIÓN EN LA EDUCACIÓN </a:t>
            </a:r>
            <a:r>
              <a:rPr lang="es-MX" sz="1200" b="1" dirty="0" smtClean="0">
                <a:solidFill>
                  <a:schemeClr val="tx1">
                    <a:lumMod val="50000"/>
                    <a:lumOff val="50000"/>
                  </a:schemeClr>
                </a:solidFill>
              </a:rPr>
              <a:t>BÁSICA</a:t>
            </a:r>
            <a:endParaRPr lang="es-MX" sz="1200" b="1" dirty="0">
              <a:solidFill>
                <a:schemeClr val="tx1">
                  <a:lumMod val="50000"/>
                  <a:lumOff val="50000"/>
                </a:schemeClr>
              </a:solidFill>
            </a:endParaRPr>
          </a:p>
        </p:txBody>
      </p:sp>
      <p:pic>
        <p:nvPicPr>
          <p:cNvPr id="88" name="Picture 11" descr="C:\Users\perezj\Desktop\Logo institucional 2013 - 2018.jpg"/>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35290" y="-95000"/>
            <a:ext cx="1705448" cy="739028"/>
          </a:xfrm>
          <a:prstGeom prst="rect">
            <a:avLst/>
          </a:prstGeom>
          <a:noFill/>
          <a:ln w="9525">
            <a:noFill/>
            <a:miter lim="800000"/>
            <a:headEnd/>
            <a:tailEnd/>
          </a:ln>
        </p:spPr>
      </p:pic>
    </p:spTree>
    <p:extLst>
      <p:ext uri="{BB962C8B-B14F-4D97-AF65-F5344CB8AC3E}">
        <p14:creationId xmlns:p14="http://schemas.microsoft.com/office/powerpoint/2010/main" xmlns="" val="11539155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algn="l"/>
            <a:endParaRPr lang="es-ES" dirty="0">
              <a:cs typeface="Arial" charset="0"/>
            </a:endParaRPr>
          </a:p>
        </p:txBody>
      </p:sp>
      <p:sp>
        <p:nvSpPr>
          <p:cNvPr id="45" name="Rectángulo redondeado 5"/>
          <p:cNvSpPr/>
          <p:nvPr/>
        </p:nvSpPr>
        <p:spPr>
          <a:xfrm>
            <a:off x="75914" y="884707"/>
            <a:ext cx="2758726" cy="351519"/>
          </a:xfrm>
          <a:prstGeom prst="roundRect">
            <a:avLst/>
          </a:prstGeom>
          <a:gradFill>
            <a:gsLst>
              <a:gs pos="0">
                <a:schemeClr val="tx1">
                  <a:lumMod val="50000"/>
                  <a:lumOff val="50000"/>
                </a:schemeClr>
              </a:gs>
              <a:gs pos="100000">
                <a:schemeClr val="bg1">
                  <a:lumMod val="65000"/>
                </a:schemeClr>
              </a:gs>
            </a:gsLst>
          </a:gradFill>
          <a:ln w="0">
            <a:solidFill>
              <a:srgbClr val="C00000"/>
            </a:solidFill>
          </a:ln>
        </p:spPr>
        <p:style>
          <a:lnRef idx="1">
            <a:schemeClr val="dk1"/>
          </a:lnRef>
          <a:fillRef idx="3">
            <a:schemeClr val="dk1"/>
          </a:fillRef>
          <a:effectRef idx="2">
            <a:schemeClr val="dk1"/>
          </a:effectRef>
          <a:fontRef idx="minor">
            <a:schemeClr val="lt1"/>
          </a:fontRef>
        </p:style>
        <p:txBody>
          <a:bodyPr rtlCol="0" anchor="ctr"/>
          <a:lstStyle/>
          <a:p>
            <a:pPr algn="ctr"/>
            <a:r>
              <a:rPr lang="es-ES" sz="1400" b="1" dirty="0" smtClean="0">
                <a:solidFill>
                  <a:prstClr val="white"/>
                </a:solidFill>
              </a:rPr>
              <a:t>DISPOSICIONES</a:t>
            </a:r>
            <a:endParaRPr lang="es-ES" sz="1400" b="1" dirty="0">
              <a:solidFill>
                <a:prstClr val="white"/>
              </a:solidFill>
            </a:endParaRPr>
          </a:p>
        </p:txBody>
      </p:sp>
      <p:sp>
        <p:nvSpPr>
          <p:cNvPr id="3" name="2 Rectángulo"/>
          <p:cNvSpPr/>
          <p:nvPr/>
        </p:nvSpPr>
        <p:spPr>
          <a:xfrm>
            <a:off x="400050" y="1524147"/>
            <a:ext cx="8343900" cy="369332"/>
          </a:xfrm>
          <a:prstGeom prst="rect">
            <a:avLst/>
          </a:prstGeom>
        </p:spPr>
        <p:txBody>
          <a:bodyPr wrap="square">
            <a:spAutoFit/>
          </a:bodyPr>
          <a:lstStyle/>
          <a:p>
            <a:pPr algn="just"/>
            <a:endParaRPr lang="es-MX" dirty="0"/>
          </a:p>
        </p:txBody>
      </p:sp>
      <p:sp>
        <p:nvSpPr>
          <p:cNvPr id="4" name="3 CuadroTexto"/>
          <p:cNvSpPr txBox="1"/>
          <p:nvPr/>
        </p:nvSpPr>
        <p:spPr>
          <a:xfrm>
            <a:off x="400050" y="1354560"/>
            <a:ext cx="8515350" cy="646331"/>
          </a:xfrm>
          <a:prstGeom prst="rect">
            <a:avLst/>
          </a:prstGeom>
          <a:noFill/>
        </p:spPr>
        <p:txBody>
          <a:bodyPr wrap="square" rtlCol="0">
            <a:spAutoFit/>
          </a:bodyPr>
          <a:lstStyle/>
          <a:p>
            <a:r>
              <a:rPr lang="es-ES" dirty="0" smtClean="0"/>
              <a:t>Criterios </a:t>
            </a:r>
            <a:r>
              <a:rPr lang="es-ES" dirty="0"/>
              <a:t>de acreditación de grado o nivel </a:t>
            </a:r>
            <a:r>
              <a:rPr lang="es-ES" dirty="0" smtClean="0"/>
              <a:t>educativo</a:t>
            </a:r>
            <a:r>
              <a:rPr lang="es-ES" dirty="0"/>
              <a:t> </a:t>
            </a:r>
            <a:r>
              <a:rPr lang="es-ES" dirty="0" smtClean="0"/>
              <a:t>(Art. 16)</a:t>
            </a:r>
          </a:p>
          <a:p>
            <a:endParaRPr lang="es-MX" dirty="0"/>
          </a:p>
        </p:txBody>
      </p:sp>
      <p:pic>
        <p:nvPicPr>
          <p:cNvPr id="8" name="Imagen 4"/>
          <p:cNvPicPr>
            <a:picLocks noChangeAspect="1" noChangeArrowheads="1"/>
          </p:cNvPicPr>
          <p:nvPr/>
        </p:nvPicPr>
        <p:blipFill>
          <a:blip r:embed="rId3" cstate="print">
            <a:extLst>
              <a:ext uri="{28A0092B-C50C-407E-A947-70E740481C1C}">
                <a14:useLocalDpi xmlns:a14="http://schemas.microsoft.com/office/drawing/2010/main" xmlns="" val="0"/>
              </a:ext>
            </a:extLst>
          </a:blip>
          <a:srcRect l="17210" t="54443" r="15125" b="18646"/>
          <a:stretch>
            <a:fillRect/>
          </a:stretch>
        </p:blipFill>
        <p:spPr bwMode="auto">
          <a:xfrm>
            <a:off x="933080" y="3127031"/>
            <a:ext cx="7277839" cy="1809062"/>
          </a:xfrm>
          <a:prstGeom prst="rect">
            <a:avLst/>
          </a:prstGeom>
          <a:noFill/>
          <a:extLst>
            <a:ext uri="{909E8E84-426E-40DD-AFC4-6F175D3DCCD1}">
              <a14:hiddenFill xmlns:a14="http://schemas.microsoft.com/office/drawing/2010/main" xmlns="">
                <a:solidFill>
                  <a:srgbClr val="FFFFFF"/>
                </a:solidFill>
              </a14:hiddenFill>
            </a:ext>
          </a:extLst>
        </p:spPr>
      </p:pic>
      <p:sp>
        <p:nvSpPr>
          <p:cNvPr id="7" name="6 CuadroTexto"/>
          <p:cNvSpPr txBox="1"/>
          <p:nvPr/>
        </p:nvSpPr>
        <p:spPr>
          <a:xfrm>
            <a:off x="400050" y="1893479"/>
            <a:ext cx="3587750" cy="369332"/>
          </a:xfrm>
          <a:prstGeom prst="rect">
            <a:avLst/>
          </a:prstGeom>
          <a:noFill/>
        </p:spPr>
        <p:txBody>
          <a:bodyPr wrap="square" rtlCol="0">
            <a:spAutoFit/>
          </a:bodyPr>
          <a:lstStyle/>
          <a:p>
            <a:r>
              <a:rPr lang="es-MX" b="1" dirty="0" smtClean="0"/>
              <a:t>Educación Preescolar:</a:t>
            </a:r>
            <a:endParaRPr lang="es-MX" b="1" dirty="0"/>
          </a:p>
        </p:txBody>
      </p:sp>
      <p:sp>
        <p:nvSpPr>
          <p:cNvPr id="10" name="9 CuadroTexto"/>
          <p:cNvSpPr txBox="1"/>
          <p:nvPr/>
        </p:nvSpPr>
        <p:spPr>
          <a:xfrm>
            <a:off x="212725" y="2476500"/>
            <a:ext cx="7191375" cy="410882"/>
          </a:xfrm>
          <a:prstGeom prst="rect">
            <a:avLst/>
          </a:prstGeom>
          <a:noFill/>
        </p:spPr>
        <p:txBody>
          <a:bodyPr wrap="square" rtlCol="0">
            <a:spAutoFit/>
          </a:bodyPr>
          <a:lstStyle/>
          <a:p>
            <a:pPr algn="just">
              <a:lnSpc>
                <a:spcPct val="115000"/>
              </a:lnSpc>
            </a:pPr>
            <a:r>
              <a:rPr lang="es-MX" b="1" dirty="0" smtClean="0"/>
              <a:t>16.1.- </a:t>
            </a:r>
            <a:r>
              <a:rPr lang="es-MX" b="1" dirty="0"/>
              <a:t>Primer periodo: educación preescolar</a:t>
            </a:r>
            <a:r>
              <a:rPr lang="es-MX" b="1" dirty="0" smtClean="0"/>
              <a:t>.</a:t>
            </a:r>
            <a:endParaRPr lang="es-MX" b="1" dirty="0"/>
          </a:p>
        </p:txBody>
      </p:sp>
      <p:sp>
        <p:nvSpPr>
          <p:cNvPr id="11" name="1 Título"/>
          <p:cNvSpPr txBox="1">
            <a:spLocks/>
          </p:cNvSpPr>
          <p:nvPr/>
        </p:nvSpPr>
        <p:spPr bwMode="auto">
          <a:xfrm>
            <a:off x="3230088" y="-80010"/>
            <a:ext cx="5913911" cy="819038"/>
          </a:xfrm>
          <a:prstGeom prst="rect">
            <a:avLst/>
          </a:prstGeom>
          <a:noFill/>
          <a:ln>
            <a:miter lim="800000"/>
            <a:headEnd/>
            <a:tailEnd/>
          </a:ln>
        </p:spPr>
        <p:txBody>
          <a:bodyPr anchor="ctr"/>
          <a:lstStyle/>
          <a:p>
            <a:pPr algn="r" fontAlgn="auto">
              <a:spcAft>
                <a:spcPts val="0"/>
              </a:spcAft>
              <a:defRPr/>
            </a:pPr>
            <a:r>
              <a:rPr lang="es-MX" sz="1200" b="1" dirty="0">
                <a:solidFill>
                  <a:schemeClr val="tx1">
                    <a:lumMod val="50000"/>
                    <a:lumOff val="50000"/>
                  </a:schemeClr>
                </a:solidFill>
              </a:rPr>
              <a:t>ACUERDO 696 POR EL QUE SE ESTABLECEN NORMAS GENERALES PARA </a:t>
            </a:r>
            <a:r>
              <a:rPr lang="es-MX" sz="1200" b="1" dirty="0" smtClean="0">
                <a:solidFill>
                  <a:schemeClr val="tx1">
                    <a:lumMod val="50000"/>
                    <a:lumOff val="50000"/>
                  </a:schemeClr>
                </a:solidFill>
              </a:rPr>
              <a:t>LA EVALUACIÓN</a:t>
            </a:r>
            <a:r>
              <a:rPr lang="es-MX" sz="1200" b="1" dirty="0">
                <a:solidFill>
                  <a:schemeClr val="tx1">
                    <a:lumMod val="50000"/>
                    <a:lumOff val="50000"/>
                  </a:schemeClr>
                </a:solidFill>
              </a:rPr>
              <a:t>, ACREDITACIÓN, PROMOCIÓN Y CERTIFICACIÓN EN LA EDUCACIÓN </a:t>
            </a:r>
            <a:r>
              <a:rPr lang="es-MX" sz="1200" b="1" dirty="0" smtClean="0">
                <a:solidFill>
                  <a:schemeClr val="tx1">
                    <a:lumMod val="50000"/>
                    <a:lumOff val="50000"/>
                  </a:schemeClr>
                </a:solidFill>
              </a:rPr>
              <a:t>BÁSICA</a:t>
            </a:r>
            <a:endParaRPr lang="es-MX" sz="1200" b="1" dirty="0">
              <a:solidFill>
                <a:schemeClr val="tx1">
                  <a:lumMod val="50000"/>
                  <a:lumOff val="50000"/>
                </a:schemeClr>
              </a:solidFill>
            </a:endParaRPr>
          </a:p>
        </p:txBody>
      </p:sp>
      <p:pic>
        <p:nvPicPr>
          <p:cNvPr id="12" name="Picture 11" descr="C:\Users\perezj\Desktop\Logo institucional 2013 - 2018.jpg"/>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35290" y="-95000"/>
            <a:ext cx="1705448" cy="739028"/>
          </a:xfrm>
          <a:prstGeom prst="rect">
            <a:avLst/>
          </a:prstGeom>
          <a:noFill/>
          <a:ln w="9525">
            <a:noFill/>
            <a:miter lim="800000"/>
            <a:headEnd/>
            <a:tailEnd/>
          </a:ln>
        </p:spPr>
      </p:pic>
    </p:spTree>
    <p:extLst>
      <p:ext uri="{BB962C8B-B14F-4D97-AF65-F5344CB8AC3E}">
        <p14:creationId xmlns:p14="http://schemas.microsoft.com/office/powerpoint/2010/main" xmlns="" val="27781001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algn="l"/>
            <a:endParaRPr lang="es-ES" dirty="0">
              <a:cs typeface="Arial" charset="0"/>
            </a:endParaRPr>
          </a:p>
        </p:txBody>
      </p:sp>
      <p:sp>
        <p:nvSpPr>
          <p:cNvPr id="3" name="2 Rectángulo"/>
          <p:cNvSpPr/>
          <p:nvPr/>
        </p:nvSpPr>
        <p:spPr>
          <a:xfrm>
            <a:off x="400050" y="1524147"/>
            <a:ext cx="8343900" cy="369332"/>
          </a:xfrm>
          <a:prstGeom prst="rect">
            <a:avLst/>
          </a:prstGeom>
        </p:spPr>
        <p:txBody>
          <a:bodyPr wrap="square">
            <a:spAutoFit/>
          </a:bodyPr>
          <a:lstStyle/>
          <a:p>
            <a:pPr algn="just"/>
            <a:endParaRPr lang="es-MX" dirty="0"/>
          </a:p>
        </p:txBody>
      </p:sp>
      <p:sp>
        <p:nvSpPr>
          <p:cNvPr id="7" name="6 CuadroTexto"/>
          <p:cNvSpPr txBox="1"/>
          <p:nvPr/>
        </p:nvSpPr>
        <p:spPr>
          <a:xfrm>
            <a:off x="212725" y="740207"/>
            <a:ext cx="3587750" cy="369332"/>
          </a:xfrm>
          <a:prstGeom prst="rect">
            <a:avLst/>
          </a:prstGeom>
          <a:noFill/>
        </p:spPr>
        <p:txBody>
          <a:bodyPr wrap="square" rtlCol="0">
            <a:spAutoFit/>
          </a:bodyPr>
          <a:lstStyle/>
          <a:p>
            <a:r>
              <a:rPr lang="es-MX" b="1" dirty="0" smtClean="0"/>
              <a:t>Educación Primaria:</a:t>
            </a:r>
            <a:endParaRPr lang="es-MX" b="1" dirty="0"/>
          </a:p>
        </p:txBody>
      </p:sp>
      <p:grpSp>
        <p:nvGrpSpPr>
          <p:cNvPr id="15" name="14 Grupo"/>
          <p:cNvGrpSpPr/>
          <p:nvPr/>
        </p:nvGrpSpPr>
        <p:grpSpPr>
          <a:xfrm>
            <a:off x="1562465" y="1893479"/>
            <a:ext cx="6019070" cy="4220461"/>
            <a:chOff x="1651182" y="1109539"/>
            <a:chExt cx="6019070" cy="4220461"/>
          </a:xfrm>
        </p:grpSpPr>
        <p:pic>
          <p:nvPicPr>
            <p:cNvPr id="12" name="Imagen 6"/>
            <p:cNvPicPr>
              <a:picLocks noChangeAspect="1" noChangeArrowheads="1"/>
            </p:cNvPicPr>
            <p:nvPr/>
          </p:nvPicPr>
          <p:blipFill>
            <a:blip r:embed="rId3" cstate="print">
              <a:extLst>
                <a:ext uri="{28A0092B-C50C-407E-A947-70E740481C1C}">
                  <a14:useLocalDpi xmlns:a14="http://schemas.microsoft.com/office/drawing/2010/main" xmlns="" val="0"/>
                </a:ext>
              </a:extLst>
            </a:blip>
            <a:srcRect l="17102" t="35461" r="15276" b="22557"/>
            <a:stretch>
              <a:fillRect/>
            </a:stretch>
          </p:blipFill>
          <p:spPr bwMode="auto">
            <a:xfrm>
              <a:off x="1651182" y="1109539"/>
              <a:ext cx="6019070" cy="16861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13" name="Imagen 8"/>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17102" t="30137" r="15276" b="13364"/>
            <a:stretch/>
          </p:blipFill>
          <p:spPr bwMode="auto">
            <a:xfrm>
              <a:off x="1651182" y="2795687"/>
              <a:ext cx="6019070" cy="25343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grpSp>
      <p:sp>
        <p:nvSpPr>
          <p:cNvPr id="14" name="13 CuadroTexto"/>
          <p:cNvSpPr txBox="1"/>
          <p:nvPr/>
        </p:nvSpPr>
        <p:spPr>
          <a:xfrm>
            <a:off x="212725" y="1143000"/>
            <a:ext cx="7191375" cy="392159"/>
          </a:xfrm>
          <a:prstGeom prst="rect">
            <a:avLst/>
          </a:prstGeom>
          <a:noFill/>
        </p:spPr>
        <p:txBody>
          <a:bodyPr wrap="square" rtlCol="0">
            <a:spAutoFit/>
          </a:bodyPr>
          <a:lstStyle/>
          <a:p>
            <a:pPr algn="just">
              <a:lnSpc>
                <a:spcPct val="115000"/>
              </a:lnSpc>
              <a:spcAft>
                <a:spcPts val="0"/>
              </a:spcAft>
            </a:pPr>
            <a:r>
              <a:rPr lang="es-MX" b="1" dirty="0" smtClean="0"/>
              <a:t>16.2</a:t>
            </a:r>
            <a:r>
              <a:rPr lang="es-MX" b="1" dirty="0"/>
              <a:t>.- Segundo periodo: educación primaria</a:t>
            </a:r>
            <a:r>
              <a:rPr lang="es-MX" b="1" dirty="0" smtClean="0"/>
              <a:t>.</a:t>
            </a:r>
            <a:endParaRPr lang="es-MX" b="1" dirty="0"/>
          </a:p>
        </p:txBody>
      </p:sp>
      <p:sp>
        <p:nvSpPr>
          <p:cNvPr id="10" name="1 Título"/>
          <p:cNvSpPr txBox="1">
            <a:spLocks/>
          </p:cNvSpPr>
          <p:nvPr/>
        </p:nvSpPr>
        <p:spPr bwMode="auto">
          <a:xfrm>
            <a:off x="3230088" y="-80010"/>
            <a:ext cx="5913911" cy="819038"/>
          </a:xfrm>
          <a:prstGeom prst="rect">
            <a:avLst/>
          </a:prstGeom>
          <a:noFill/>
          <a:ln>
            <a:miter lim="800000"/>
            <a:headEnd/>
            <a:tailEnd/>
          </a:ln>
        </p:spPr>
        <p:txBody>
          <a:bodyPr anchor="ctr"/>
          <a:lstStyle/>
          <a:p>
            <a:pPr algn="r" fontAlgn="auto">
              <a:spcAft>
                <a:spcPts val="0"/>
              </a:spcAft>
              <a:defRPr/>
            </a:pPr>
            <a:r>
              <a:rPr lang="es-MX" sz="1200" b="1" dirty="0">
                <a:solidFill>
                  <a:schemeClr val="tx1">
                    <a:lumMod val="50000"/>
                    <a:lumOff val="50000"/>
                  </a:schemeClr>
                </a:solidFill>
              </a:rPr>
              <a:t>ACUERDO 696 POR EL QUE SE ESTABLECEN NORMAS GENERALES PARA </a:t>
            </a:r>
            <a:r>
              <a:rPr lang="es-MX" sz="1200" b="1" dirty="0" smtClean="0">
                <a:solidFill>
                  <a:schemeClr val="tx1">
                    <a:lumMod val="50000"/>
                    <a:lumOff val="50000"/>
                  </a:schemeClr>
                </a:solidFill>
              </a:rPr>
              <a:t>LA EVALUACIÓN</a:t>
            </a:r>
            <a:r>
              <a:rPr lang="es-MX" sz="1200" b="1" dirty="0">
                <a:solidFill>
                  <a:schemeClr val="tx1">
                    <a:lumMod val="50000"/>
                    <a:lumOff val="50000"/>
                  </a:schemeClr>
                </a:solidFill>
              </a:rPr>
              <a:t>, ACREDITACIÓN, PROMOCIÓN Y CERTIFICACIÓN EN LA EDUCACIÓN </a:t>
            </a:r>
            <a:r>
              <a:rPr lang="es-MX" sz="1200" b="1" dirty="0" smtClean="0">
                <a:solidFill>
                  <a:schemeClr val="tx1">
                    <a:lumMod val="50000"/>
                    <a:lumOff val="50000"/>
                  </a:schemeClr>
                </a:solidFill>
              </a:rPr>
              <a:t>BÁSICA</a:t>
            </a:r>
            <a:endParaRPr lang="es-MX" sz="1200" b="1" dirty="0">
              <a:solidFill>
                <a:schemeClr val="tx1">
                  <a:lumMod val="50000"/>
                  <a:lumOff val="50000"/>
                </a:schemeClr>
              </a:solidFill>
            </a:endParaRPr>
          </a:p>
        </p:txBody>
      </p:sp>
      <p:pic>
        <p:nvPicPr>
          <p:cNvPr id="11" name="Picture 11" descr="C:\Users\perezj\Desktop\Logo institucional 2013 - 2018.jpg"/>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135290" y="-95000"/>
            <a:ext cx="1705448" cy="739028"/>
          </a:xfrm>
          <a:prstGeom prst="rect">
            <a:avLst/>
          </a:prstGeom>
          <a:noFill/>
          <a:ln w="9525">
            <a:noFill/>
            <a:miter lim="800000"/>
            <a:headEnd/>
            <a:tailEnd/>
          </a:ln>
        </p:spPr>
      </p:pic>
    </p:spTree>
    <p:extLst>
      <p:ext uri="{BB962C8B-B14F-4D97-AF65-F5344CB8AC3E}">
        <p14:creationId xmlns:p14="http://schemas.microsoft.com/office/powerpoint/2010/main" xmlns="" val="23386533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algn="l"/>
            <a:endParaRPr lang="es-ES" dirty="0">
              <a:cs typeface="Arial" charset="0"/>
            </a:endParaRPr>
          </a:p>
        </p:txBody>
      </p:sp>
      <p:sp>
        <p:nvSpPr>
          <p:cNvPr id="3" name="2 Rectángulo"/>
          <p:cNvSpPr/>
          <p:nvPr/>
        </p:nvSpPr>
        <p:spPr>
          <a:xfrm>
            <a:off x="400050" y="1524147"/>
            <a:ext cx="8343900" cy="369332"/>
          </a:xfrm>
          <a:prstGeom prst="rect">
            <a:avLst/>
          </a:prstGeom>
        </p:spPr>
        <p:txBody>
          <a:bodyPr wrap="square">
            <a:spAutoFit/>
          </a:bodyPr>
          <a:lstStyle/>
          <a:p>
            <a:pPr algn="just"/>
            <a:endParaRPr lang="es-MX" dirty="0"/>
          </a:p>
        </p:txBody>
      </p:sp>
      <p:sp>
        <p:nvSpPr>
          <p:cNvPr id="7" name="6 CuadroTexto"/>
          <p:cNvSpPr txBox="1"/>
          <p:nvPr/>
        </p:nvSpPr>
        <p:spPr>
          <a:xfrm>
            <a:off x="212725" y="740207"/>
            <a:ext cx="3587750" cy="369332"/>
          </a:xfrm>
          <a:prstGeom prst="rect">
            <a:avLst/>
          </a:prstGeom>
          <a:noFill/>
        </p:spPr>
        <p:txBody>
          <a:bodyPr wrap="square" rtlCol="0">
            <a:spAutoFit/>
          </a:bodyPr>
          <a:lstStyle/>
          <a:p>
            <a:r>
              <a:rPr lang="es-MX" b="1" dirty="0" smtClean="0"/>
              <a:t>Educación Primaria:</a:t>
            </a:r>
            <a:endParaRPr lang="es-MX" b="1" dirty="0"/>
          </a:p>
        </p:txBody>
      </p:sp>
      <p:pic>
        <p:nvPicPr>
          <p:cNvPr id="9" name="Imagen 1"/>
          <p:cNvPicPr>
            <a:picLocks noChangeAspect="1" noChangeArrowheads="1"/>
          </p:cNvPicPr>
          <p:nvPr/>
        </p:nvPicPr>
        <p:blipFill>
          <a:blip r:embed="rId3">
            <a:extLst>
              <a:ext uri="{28A0092B-C50C-407E-A947-70E740481C1C}">
                <a14:useLocalDpi xmlns:a14="http://schemas.microsoft.com/office/drawing/2010/main" xmlns="" val="0"/>
              </a:ext>
            </a:extLst>
          </a:blip>
          <a:srcRect l="27538" t="18356" r="25870" b="19209"/>
          <a:stretch>
            <a:fillRect/>
          </a:stretch>
        </p:blipFill>
        <p:spPr bwMode="auto">
          <a:xfrm>
            <a:off x="1199952" y="1708813"/>
            <a:ext cx="6318448" cy="4305903"/>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9 CuadroTexto"/>
          <p:cNvSpPr txBox="1"/>
          <p:nvPr/>
        </p:nvSpPr>
        <p:spPr>
          <a:xfrm>
            <a:off x="212725" y="1143000"/>
            <a:ext cx="7191375" cy="392159"/>
          </a:xfrm>
          <a:prstGeom prst="rect">
            <a:avLst/>
          </a:prstGeom>
          <a:noFill/>
        </p:spPr>
        <p:txBody>
          <a:bodyPr wrap="square" rtlCol="0">
            <a:spAutoFit/>
          </a:bodyPr>
          <a:lstStyle/>
          <a:p>
            <a:pPr algn="just">
              <a:lnSpc>
                <a:spcPct val="115000"/>
              </a:lnSpc>
              <a:spcAft>
                <a:spcPts val="0"/>
              </a:spcAft>
            </a:pPr>
            <a:r>
              <a:rPr lang="es-MX" b="1" dirty="0" smtClean="0"/>
              <a:t>16.3</a:t>
            </a:r>
            <a:r>
              <a:rPr lang="es-MX" b="1" dirty="0"/>
              <a:t>.- Tercer periodo: educación primaria.</a:t>
            </a:r>
          </a:p>
        </p:txBody>
      </p:sp>
      <p:sp>
        <p:nvSpPr>
          <p:cNvPr id="8" name="1 Título"/>
          <p:cNvSpPr txBox="1">
            <a:spLocks/>
          </p:cNvSpPr>
          <p:nvPr/>
        </p:nvSpPr>
        <p:spPr bwMode="auto">
          <a:xfrm>
            <a:off x="3230088" y="-80010"/>
            <a:ext cx="5913911" cy="819038"/>
          </a:xfrm>
          <a:prstGeom prst="rect">
            <a:avLst/>
          </a:prstGeom>
          <a:noFill/>
          <a:ln>
            <a:miter lim="800000"/>
            <a:headEnd/>
            <a:tailEnd/>
          </a:ln>
        </p:spPr>
        <p:txBody>
          <a:bodyPr anchor="ctr"/>
          <a:lstStyle/>
          <a:p>
            <a:pPr algn="r" fontAlgn="auto">
              <a:spcAft>
                <a:spcPts val="0"/>
              </a:spcAft>
              <a:defRPr/>
            </a:pPr>
            <a:r>
              <a:rPr lang="es-MX" sz="1200" b="1" dirty="0">
                <a:solidFill>
                  <a:schemeClr val="tx1">
                    <a:lumMod val="50000"/>
                    <a:lumOff val="50000"/>
                  </a:schemeClr>
                </a:solidFill>
              </a:rPr>
              <a:t>ACUERDO 696 POR EL QUE SE ESTABLECEN NORMAS GENERALES PARA </a:t>
            </a:r>
            <a:r>
              <a:rPr lang="es-MX" sz="1200" b="1" dirty="0" smtClean="0">
                <a:solidFill>
                  <a:schemeClr val="tx1">
                    <a:lumMod val="50000"/>
                    <a:lumOff val="50000"/>
                  </a:schemeClr>
                </a:solidFill>
              </a:rPr>
              <a:t>LA EVALUACIÓN</a:t>
            </a:r>
            <a:r>
              <a:rPr lang="es-MX" sz="1200" b="1" dirty="0">
                <a:solidFill>
                  <a:schemeClr val="tx1">
                    <a:lumMod val="50000"/>
                    <a:lumOff val="50000"/>
                  </a:schemeClr>
                </a:solidFill>
              </a:rPr>
              <a:t>, ACREDITACIÓN, PROMOCIÓN Y CERTIFICACIÓN EN LA EDUCACIÓN </a:t>
            </a:r>
            <a:r>
              <a:rPr lang="es-MX" sz="1200" b="1" dirty="0" smtClean="0">
                <a:solidFill>
                  <a:schemeClr val="tx1">
                    <a:lumMod val="50000"/>
                    <a:lumOff val="50000"/>
                  </a:schemeClr>
                </a:solidFill>
              </a:rPr>
              <a:t>BÁSICA</a:t>
            </a:r>
            <a:endParaRPr lang="es-MX" sz="1200" b="1" dirty="0">
              <a:solidFill>
                <a:schemeClr val="tx1">
                  <a:lumMod val="50000"/>
                  <a:lumOff val="50000"/>
                </a:schemeClr>
              </a:solidFill>
            </a:endParaRPr>
          </a:p>
        </p:txBody>
      </p:sp>
      <p:pic>
        <p:nvPicPr>
          <p:cNvPr id="11" name="Picture 11" descr="C:\Users\perezj\Desktop\Logo institucional 2013 - 2018.jpg"/>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35290" y="-95000"/>
            <a:ext cx="1705448" cy="739028"/>
          </a:xfrm>
          <a:prstGeom prst="rect">
            <a:avLst/>
          </a:prstGeom>
          <a:noFill/>
          <a:ln w="9525">
            <a:noFill/>
            <a:miter lim="800000"/>
            <a:headEnd/>
            <a:tailEnd/>
          </a:ln>
        </p:spPr>
      </p:pic>
    </p:spTree>
    <p:extLst>
      <p:ext uri="{BB962C8B-B14F-4D97-AF65-F5344CB8AC3E}">
        <p14:creationId xmlns:p14="http://schemas.microsoft.com/office/powerpoint/2010/main" xmlns="" val="8067536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algn="l"/>
            <a:endParaRPr lang="es-ES" dirty="0">
              <a:cs typeface="Arial" charset="0"/>
            </a:endParaRPr>
          </a:p>
        </p:txBody>
      </p:sp>
      <p:sp>
        <p:nvSpPr>
          <p:cNvPr id="3" name="2 Rectángulo"/>
          <p:cNvSpPr/>
          <p:nvPr/>
        </p:nvSpPr>
        <p:spPr>
          <a:xfrm>
            <a:off x="400050" y="1524147"/>
            <a:ext cx="8343900" cy="369332"/>
          </a:xfrm>
          <a:prstGeom prst="rect">
            <a:avLst/>
          </a:prstGeom>
        </p:spPr>
        <p:txBody>
          <a:bodyPr wrap="square">
            <a:spAutoFit/>
          </a:bodyPr>
          <a:lstStyle/>
          <a:p>
            <a:pPr algn="just"/>
            <a:endParaRPr lang="es-MX" dirty="0"/>
          </a:p>
        </p:txBody>
      </p:sp>
      <p:sp>
        <p:nvSpPr>
          <p:cNvPr id="7" name="6 CuadroTexto"/>
          <p:cNvSpPr txBox="1"/>
          <p:nvPr/>
        </p:nvSpPr>
        <p:spPr>
          <a:xfrm>
            <a:off x="212725" y="740207"/>
            <a:ext cx="3587750" cy="369332"/>
          </a:xfrm>
          <a:prstGeom prst="rect">
            <a:avLst/>
          </a:prstGeom>
          <a:noFill/>
        </p:spPr>
        <p:txBody>
          <a:bodyPr wrap="square" rtlCol="0">
            <a:spAutoFit/>
          </a:bodyPr>
          <a:lstStyle/>
          <a:p>
            <a:r>
              <a:rPr lang="es-MX" b="1" dirty="0" smtClean="0"/>
              <a:t>Educación Primaria:</a:t>
            </a:r>
            <a:endParaRPr lang="es-MX" b="1" dirty="0"/>
          </a:p>
        </p:txBody>
      </p:sp>
      <p:sp>
        <p:nvSpPr>
          <p:cNvPr id="10" name="9 CuadroTexto"/>
          <p:cNvSpPr txBox="1"/>
          <p:nvPr/>
        </p:nvSpPr>
        <p:spPr>
          <a:xfrm>
            <a:off x="212725" y="1143000"/>
            <a:ext cx="7191375" cy="410882"/>
          </a:xfrm>
          <a:prstGeom prst="rect">
            <a:avLst/>
          </a:prstGeom>
          <a:noFill/>
        </p:spPr>
        <p:txBody>
          <a:bodyPr wrap="square" rtlCol="0">
            <a:spAutoFit/>
          </a:bodyPr>
          <a:lstStyle/>
          <a:p>
            <a:pPr algn="just">
              <a:lnSpc>
                <a:spcPct val="115000"/>
              </a:lnSpc>
              <a:spcAft>
                <a:spcPts val="0"/>
              </a:spcAft>
            </a:pPr>
            <a:r>
              <a:rPr lang="es-MX" b="1" dirty="0" smtClean="0"/>
              <a:t>16.4.- </a:t>
            </a:r>
            <a:r>
              <a:rPr lang="es-MX" b="1" dirty="0"/>
              <a:t>Cuarto periodo: educación secundaria.</a:t>
            </a:r>
          </a:p>
        </p:txBody>
      </p:sp>
      <p:pic>
        <p:nvPicPr>
          <p:cNvPr id="8" name="Imagen 12"/>
          <p:cNvPicPr>
            <a:picLocks noChangeAspect="1" noChangeArrowheads="1"/>
          </p:cNvPicPr>
          <p:nvPr/>
        </p:nvPicPr>
        <p:blipFill>
          <a:blip r:embed="rId3">
            <a:extLst>
              <a:ext uri="{28A0092B-C50C-407E-A947-70E740481C1C}">
                <a14:useLocalDpi xmlns:a14="http://schemas.microsoft.com/office/drawing/2010/main" xmlns="" val="0"/>
              </a:ext>
            </a:extLst>
          </a:blip>
          <a:srcRect l="33421" t="18147" r="31462" b="11693"/>
          <a:stretch>
            <a:fillRect/>
          </a:stretch>
        </p:blipFill>
        <p:spPr bwMode="auto">
          <a:xfrm>
            <a:off x="1876768" y="1708813"/>
            <a:ext cx="5390463" cy="468580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1 Título"/>
          <p:cNvSpPr txBox="1">
            <a:spLocks/>
          </p:cNvSpPr>
          <p:nvPr/>
        </p:nvSpPr>
        <p:spPr bwMode="auto">
          <a:xfrm>
            <a:off x="3230088" y="-80010"/>
            <a:ext cx="5913911" cy="819038"/>
          </a:xfrm>
          <a:prstGeom prst="rect">
            <a:avLst/>
          </a:prstGeom>
          <a:noFill/>
          <a:ln>
            <a:miter lim="800000"/>
            <a:headEnd/>
            <a:tailEnd/>
          </a:ln>
        </p:spPr>
        <p:txBody>
          <a:bodyPr anchor="ctr"/>
          <a:lstStyle/>
          <a:p>
            <a:pPr algn="r" fontAlgn="auto">
              <a:spcAft>
                <a:spcPts val="0"/>
              </a:spcAft>
              <a:defRPr/>
            </a:pPr>
            <a:r>
              <a:rPr lang="es-MX" sz="1200" b="1" dirty="0">
                <a:solidFill>
                  <a:schemeClr val="tx1">
                    <a:lumMod val="50000"/>
                    <a:lumOff val="50000"/>
                  </a:schemeClr>
                </a:solidFill>
              </a:rPr>
              <a:t>ACUERDO 696 POR EL QUE SE ESTABLECEN NORMAS GENERALES PARA </a:t>
            </a:r>
            <a:r>
              <a:rPr lang="es-MX" sz="1200" b="1" dirty="0" smtClean="0">
                <a:solidFill>
                  <a:schemeClr val="tx1">
                    <a:lumMod val="50000"/>
                    <a:lumOff val="50000"/>
                  </a:schemeClr>
                </a:solidFill>
              </a:rPr>
              <a:t>LA EVALUACIÓN</a:t>
            </a:r>
            <a:r>
              <a:rPr lang="es-MX" sz="1200" b="1" dirty="0">
                <a:solidFill>
                  <a:schemeClr val="tx1">
                    <a:lumMod val="50000"/>
                    <a:lumOff val="50000"/>
                  </a:schemeClr>
                </a:solidFill>
              </a:rPr>
              <a:t>, ACREDITACIÓN, PROMOCIÓN Y CERTIFICACIÓN EN LA EDUCACIÓN </a:t>
            </a:r>
            <a:r>
              <a:rPr lang="es-MX" sz="1200" b="1" dirty="0" smtClean="0">
                <a:solidFill>
                  <a:schemeClr val="tx1">
                    <a:lumMod val="50000"/>
                    <a:lumOff val="50000"/>
                  </a:schemeClr>
                </a:solidFill>
              </a:rPr>
              <a:t>BÁSICA</a:t>
            </a:r>
            <a:endParaRPr lang="es-MX" sz="1200" b="1" dirty="0">
              <a:solidFill>
                <a:schemeClr val="tx1">
                  <a:lumMod val="50000"/>
                  <a:lumOff val="50000"/>
                </a:schemeClr>
              </a:solidFill>
            </a:endParaRPr>
          </a:p>
        </p:txBody>
      </p:sp>
      <p:pic>
        <p:nvPicPr>
          <p:cNvPr id="11" name="Picture 11" descr="C:\Users\perezj\Desktop\Logo institucional 2013 - 2018.jpg"/>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35290" y="-95000"/>
            <a:ext cx="1705448" cy="739028"/>
          </a:xfrm>
          <a:prstGeom prst="rect">
            <a:avLst/>
          </a:prstGeom>
          <a:noFill/>
          <a:ln w="9525">
            <a:noFill/>
            <a:miter lim="800000"/>
            <a:headEnd/>
            <a:tailEnd/>
          </a:ln>
        </p:spPr>
      </p:pic>
    </p:spTree>
    <p:extLst>
      <p:ext uri="{BB962C8B-B14F-4D97-AF65-F5344CB8AC3E}">
        <p14:creationId xmlns:p14="http://schemas.microsoft.com/office/powerpoint/2010/main" xmlns="" val="11121060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algn="l"/>
            <a:endParaRPr lang="es-ES" dirty="0">
              <a:cs typeface="Arial" charset="0"/>
            </a:endParaRPr>
          </a:p>
        </p:txBody>
      </p:sp>
      <p:sp>
        <p:nvSpPr>
          <p:cNvPr id="6" name="1 Título"/>
          <p:cNvSpPr txBox="1">
            <a:spLocks/>
          </p:cNvSpPr>
          <p:nvPr/>
        </p:nvSpPr>
        <p:spPr bwMode="auto">
          <a:xfrm>
            <a:off x="3230088" y="-80010"/>
            <a:ext cx="5913911" cy="819038"/>
          </a:xfrm>
          <a:prstGeom prst="rect">
            <a:avLst/>
          </a:prstGeom>
          <a:noFill/>
          <a:ln>
            <a:miter lim="800000"/>
            <a:headEnd/>
            <a:tailEnd/>
          </a:ln>
        </p:spPr>
        <p:txBody>
          <a:bodyPr anchor="ctr"/>
          <a:lstStyle/>
          <a:p>
            <a:pPr algn="r" fontAlgn="auto">
              <a:spcAft>
                <a:spcPts val="0"/>
              </a:spcAft>
              <a:defRPr/>
            </a:pPr>
            <a:r>
              <a:rPr lang="es-MX" sz="1200" b="1" dirty="0">
                <a:solidFill>
                  <a:schemeClr val="tx1">
                    <a:lumMod val="50000"/>
                    <a:lumOff val="50000"/>
                  </a:schemeClr>
                </a:solidFill>
              </a:rPr>
              <a:t>ACUERDO 696 POR EL QUE SE ESTABLECEN NORMAS GENERALES PARA </a:t>
            </a:r>
            <a:r>
              <a:rPr lang="es-MX" sz="1200" b="1" dirty="0" smtClean="0">
                <a:solidFill>
                  <a:schemeClr val="tx1">
                    <a:lumMod val="50000"/>
                    <a:lumOff val="50000"/>
                  </a:schemeClr>
                </a:solidFill>
              </a:rPr>
              <a:t>LA EVALUACIÓN</a:t>
            </a:r>
            <a:r>
              <a:rPr lang="es-MX" sz="1200" b="1" dirty="0">
                <a:solidFill>
                  <a:schemeClr val="tx1">
                    <a:lumMod val="50000"/>
                    <a:lumOff val="50000"/>
                  </a:schemeClr>
                </a:solidFill>
              </a:rPr>
              <a:t>, ACREDITACIÓN, PROMOCIÓN Y CERTIFICACIÓN EN LA EDUCACIÓN </a:t>
            </a:r>
            <a:r>
              <a:rPr lang="es-MX" sz="1200" b="1" dirty="0" smtClean="0">
                <a:solidFill>
                  <a:schemeClr val="tx1">
                    <a:lumMod val="50000"/>
                    <a:lumOff val="50000"/>
                  </a:schemeClr>
                </a:solidFill>
              </a:rPr>
              <a:t>BÁSICA</a:t>
            </a:r>
            <a:endParaRPr lang="es-MX" sz="1200" b="1" dirty="0">
              <a:solidFill>
                <a:schemeClr val="tx1">
                  <a:lumMod val="50000"/>
                  <a:lumOff val="50000"/>
                </a:schemeClr>
              </a:solidFill>
            </a:endParaRPr>
          </a:p>
        </p:txBody>
      </p:sp>
      <p:sp>
        <p:nvSpPr>
          <p:cNvPr id="45" name="Rectángulo redondeado 5"/>
          <p:cNvSpPr/>
          <p:nvPr/>
        </p:nvSpPr>
        <p:spPr>
          <a:xfrm>
            <a:off x="75914" y="884707"/>
            <a:ext cx="2758726" cy="351519"/>
          </a:xfrm>
          <a:prstGeom prst="roundRect">
            <a:avLst/>
          </a:prstGeom>
          <a:gradFill>
            <a:gsLst>
              <a:gs pos="0">
                <a:schemeClr val="tx1">
                  <a:lumMod val="50000"/>
                  <a:lumOff val="50000"/>
                </a:schemeClr>
              </a:gs>
              <a:gs pos="100000">
                <a:schemeClr val="bg1">
                  <a:lumMod val="65000"/>
                </a:schemeClr>
              </a:gs>
            </a:gsLst>
          </a:gradFill>
          <a:ln w="0">
            <a:solidFill>
              <a:srgbClr val="C00000"/>
            </a:solidFill>
          </a:ln>
        </p:spPr>
        <p:style>
          <a:lnRef idx="1">
            <a:schemeClr val="dk1"/>
          </a:lnRef>
          <a:fillRef idx="3">
            <a:schemeClr val="dk1"/>
          </a:fillRef>
          <a:effectRef idx="2">
            <a:schemeClr val="dk1"/>
          </a:effectRef>
          <a:fontRef idx="minor">
            <a:schemeClr val="lt1"/>
          </a:fontRef>
        </p:style>
        <p:txBody>
          <a:bodyPr rtlCol="0" anchor="ctr"/>
          <a:lstStyle/>
          <a:p>
            <a:pPr algn="ctr"/>
            <a:r>
              <a:rPr lang="es-ES" b="1" dirty="0" smtClean="0">
                <a:solidFill>
                  <a:prstClr val="white"/>
                </a:solidFill>
              </a:rPr>
              <a:t>ANTECEDENTES</a:t>
            </a:r>
            <a:endParaRPr lang="es-ES" b="1" dirty="0">
              <a:solidFill>
                <a:prstClr val="white"/>
              </a:solidFill>
            </a:endParaRPr>
          </a:p>
        </p:txBody>
      </p:sp>
      <p:pic>
        <p:nvPicPr>
          <p:cNvPr id="46" name="Picture 7" descr="DIARIO OFICIAL"/>
          <p:cNvPicPr>
            <a:picLocks noChangeAspect="1" noChangeArrowheads="1"/>
          </p:cNvPicPr>
          <p:nvPr/>
        </p:nvPicPr>
        <p:blipFill>
          <a:blip r:embed="rId3">
            <a:extLst>
              <a:ext uri="{28A0092B-C50C-407E-A947-70E740481C1C}">
                <a14:useLocalDpi xmlns:a14="http://schemas.microsoft.com/office/drawing/2010/main" xmlns="" val="0"/>
              </a:ext>
            </a:extLst>
          </a:blip>
          <a:srcRect l="8974" r="6885"/>
          <a:stretch>
            <a:fillRect/>
          </a:stretch>
        </p:blipFill>
        <p:spPr bwMode="auto">
          <a:xfrm>
            <a:off x="6612257" y="2014284"/>
            <a:ext cx="1469172" cy="22874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7 CuadroTexto"/>
          <p:cNvSpPr txBox="1"/>
          <p:nvPr/>
        </p:nvSpPr>
        <p:spPr>
          <a:xfrm>
            <a:off x="548639" y="1668780"/>
            <a:ext cx="5383531" cy="4708981"/>
          </a:xfrm>
          <a:prstGeom prst="rect">
            <a:avLst/>
          </a:prstGeom>
          <a:noFill/>
        </p:spPr>
        <p:txBody>
          <a:bodyPr wrap="square" rtlCol="0">
            <a:spAutoFit/>
          </a:bodyPr>
          <a:lstStyle/>
          <a:p>
            <a:pPr marL="285750" indent="-285750" algn="just">
              <a:buFont typeface="Arial" pitchFamily="34" charset="0"/>
              <a:buChar char="•"/>
            </a:pPr>
            <a:r>
              <a:rPr lang="es-MX" sz="2000" dirty="0" smtClean="0"/>
              <a:t>El 20 de septiembre de 2013, se publicó en el DOF el </a:t>
            </a:r>
            <a:r>
              <a:rPr lang="es-MX" sz="2000" b="1" dirty="0" smtClean="0"/>
              <a:t>Acuerdo número 696 </a:t>
            </a:r>
            <a:r>
              <a:rPr lang="es-MX" sz="2000" dirty="0" smtClean="0"/>
              <a:t>por el que se establecen normas generales para la evaluación, acreditación, promoción y certificación en la educación básica.</a:t>
            </a:r>
          </a:p>
          <a:p>
            <a:pPr marL="285750" indent="-285750" algn="just">
              <a:buFont typeface="Arial" pitchFamily="34" charset="0"/>
              <a:buChar char="•"/>
            </a:pPr>
            <a:endParaRPr lang="es-MX" sz="2000" dirty="0" smtClean="0"/>
          </a:p>
          <a:p>
            <a:pPr marL="285750" indent="-285750" algn="just">
              <a:buFont typeface="Arial" pitchFamily="34" charset="0"/>
              <a:buChar char="•"/>
            </a:pPr>
            <a:r>
              <a:rPr lang="es-MX" sz="2000" dirty="0" smtClean="0"/>
              <a:t>El  </a:t>
            </a:r>
            <a:r>
              <a:rPr lang="es-MX" sz="2000" b="1" dirty="0" smtClean="0"/>
              <a:t>Segundo Transitorio </a:t>
            </a:r>
            <a:r>
              <a:rPr lang="es-MX" sz="2000" dirty="0" smtClean="0"/>
              <a:t>del referido Acuerdo  dispone lo siguiente:</a:t>
            </a:r>
          </a:p>
          <a:p>
            <a:pPr algn="just"/>
            <a:endParaRPr lang="es-MX" sz="2000" dirty="0" smtClean="0"/>
          </a:p>
          <a:p>
            <a:pPr marL="355600" indent="-88900" algn="just"/>
            <a:r>
              <a:rPr lang="es-MX" sz="2000" dirty="0" smtClean="0"/>
              <a:t> “Q</a:t>
            </a:r>
            <a:r>
              <a:rPr lang="es-ES" sz="2000" dirty="0" smtClean="0"/>
              <a:t>ueda </a:t>
            </a:r>
            <a:r>
              <a:rPr lang="es-ES" sz="2000" dirty="0"/>
              <a:t>sin efectos el Acuerdo Secretarial número 648 publicado en el Diario Oficial de la Federación el 17 de agosto de 2012, así como el Acuerdo que lo modificó, número 685, publicado en el referido órgano informativo el 8 de abril de </a:t>
            </a:r>
            <a:r>
              <a:rPr lang="es-ES" sz="2000" dirty="0" smtClean="0"/>
              <a:t>2013”.</a:t>
            </a:r>
          </a:p>
        </p:txBody>
      </p:sp>
      <p:pic>
        <p:nvPicPr>
          <p:cNvPr id="7" name="Picture 7" descr="DIARIO OFICIAL"/>
          <p:cNvPicPr>
            <a:picLocks noChangeAspect="1" noChangeArrowheads="1"/>
          </p:cNvPicPr>
          <p:nvPr/>
        </p:nvPicPr>
        <p:blipFill>
          <a:blip r:embed="rId3">
            <a:extLst>
              <a:ext uri="{28A0092B-C50C-407E-A947-70E740481C1C}">
                <a14:useLocalDpi xmlns:a14="http://schemas.microsoft.com/office/drawing/2010/main" xmlns="" val="0"/>
              </a:ext>
            </a:extLst>
          </a:blip>
          <a:srcRect l="8974" r="6885"/>
          <a:stretch>
            <a:fillRect/>
          </a:stretch>
        </p:blipFill>
        <p:spPr bwMode="auto">
          <a:xfrm>
            <a:off x="7062368" y="3310391"/>
            <a:ext cx="1469172" cy="22874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1" descr="C:\Users\perezj\Desktop\Logo institucional 2013 - 2018.jpg"/>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35290" y="-95000"/>
            <a:ext cx="1705448" cy="739028"/>
          </a:xfrm>
          <a:prstGeom prst="rect">
            <a:avLst/>
          </a:prstGeom>
          <a:noFill/>
          <a:ln w="9525">
            <a:noFill/>
            <a:miter lim="800000"/>
            <a:headEnd/>
            <a:tailEnd/>
          </a:ln>
        </p:spPr>
      </p:pic>
    </p:spTree>
    <p:extLst>
      <p:ext uri="{BB962C8B-B14F-4D97-AF65-F5344CB8AC3E}">
        <p14:creationId xmlns:p14="http://schemas.microsoft.com/office/powerpoint/2010/main" xmlns="" val="39958198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algn="l"/>
            <a:endParaRPr lang="es-ES" dirty="0">
              <a:cs typeface="Arial" charset="0"/>
            </a:endParaRPr>
          </a:p>
        </p:txBody>
      </p:sp>
      <p:sp>
        <p:nvSpPr>
          <p:cNvPr id="45" name="Rectángulo redondeado 5"/>
          <p:cNvSpPr/>
          <p:nvPr/>
        </p:nvSpPr>
        <p:spPr>
          <a:xfrm>
            <a:off x="75914" y="884707"/>
            <a:ext cx="2758726" cy="351519"/>
          </a:xfrm>
          <a:prstGeom prst="roundRect">
            <a:avLst/>
          </a:prstGeom>
          <a:gradFill>
            <a:gsLst>
              <a:gs pos="0">
                <a:schemeClr val="tx1">
                  <a:lumMod val="50000"/>
                  <a:lumOff val="50000"/>
                </a:schemeClr>
              </a:gs>
              <a:gs pos="100000">
                <a:schemeClr val="bg1">
                  <a:lumMod val="65000"/>
                </a:schemeClr>
              </a:gs>
            </a:gsLst>
          </a:gradFill>
          <a:ln w="0">
            <a:solidFill>
              <a:srgbClr val="C00000"/>
            </a:solidFill>
          </a:ln>
        </p:spPr>
        <p:style>
          <a:lnRef idx="1">
            <a:schemeClr val="dk1"/>
          </a:lnRef>
          <a:fillRef idx="3">
            <a:schemeClr val="dk1"/>
          </a:fillRef>
          <a:effectRef idx="2">
            <a:schemeClr val="dk1"/>
          </a:effectRef>
          <a:fontRef idx="minor">
            <a:schemeClr val="lt1"/>
          </a:fontRef>
        </p:style>
        <p:txBody>
          <a:bodyPr rtlCol="0" anchor="ctr"/>
          <a:lstStyle/>
          <a:p>
            <a:pPr algn="ctr"/>
            <a:r>
              <a:rPr lang="es-ES" sz="1400" b="1" dirty="0" smtClean="0">
                <a:solidFill>
                  <a:prstClr val="white"/>
                </a:solidFill>
              </a:rPr>
              <a:t>DISPOSICIONES</a:t>
            </a:r>
            <a:endParaRPr lang="es-ES" sz="1400" b="1" dirty="0">
              <a:solidFill>
                <a:prstClr val="white"/>
              </a:solidFill>
            </a:endParaRPr>
          </a:p>
        </p:txBody>
      </p:sp>
      <p:sp>
        <p:nvSpPr>
          <p:cNvPr id="3" name="2 Rectángulo"/>
          <p:cNvSpPr/>
          <p:nvPr/>
        </p:nvSpPr>
        <p:spPr>
          <a:xfrm>
            <a:off x="400050" y="1524147"/>
            <a:ext cx="8343900" cy="369332"/>
          </a:xfrm>
          <a:prstGeom prst="rect">
            <a:avLst/>
          </a:prstGeom>
        </p:spPr>
        <p:txBody>
          <a:bodyPr wrap="square">
            <a:spAutoFit/>
          </a:bodyPr>
          <a:lstStyle/>
          <a:p>
            <a:pPr algn="just"/>
            <a:endParaRPr lang="es-MX" dirty="0"/>
          </a:p>
        </p:txBody>
      </p:sp>
      <p:sp>
        <p:nvSpPr>
          <p:cNvPr id="4" name="3 CuadroTexto"/>
          <p:cNvSpPr txBox="1"/>
          <p:nvPr/>
        </p:nvSpPr>
        <p:spPr>
          <a:xfrm>
            <a:off x="212724" y="1453621"/>
            <a:ext cx="8702675" cy="1200329"/>
          </a:xfrm>
          <a:prstGeom prst="rect">
            <a:avLst/>
          </a:prstGeom>
          <a:noFill/>
        </p:spPr>
        <p:txBody>
          <a:bodyPr wrap="square" rtlCol="0">
            <a:spAutoFit/>
          </a:bodyPr>
          <a:lstStyle/>
          <a:p>
            <a:pPr algn="just"/>
            <a:r>
              <a:rPr lang="es-ES" dirty="0"/>
              <a:t>El Reporte de Evaluación incluirá recomendaciones sobre el apoyo que padres de familia o tutores y docentes deberán proporcionar a los alumnos que, en términos del artículo anterior, sean promovidos de grado sin haber acreditado el total de asignaturas del grado previo, o para los no promovidos que deban cursar nuevamente un grado escolar</a:t>
            </a:r>
            <a:r>
              <a:rPr lang="es-ES" dirty="0" smtClean="0"/>
              <a:t>.</a:t>
            </a:r>
            <a:r>
              <a:rPr lang="es-MX" dirty="0"/>
              <a:t> </a:t>
            </a:r>
            <a:r>
              <a:rPr lang="es-ES" dirty="0" smtClean="0"/>
              <a:t>(Art. 17)</a:t>
            </a: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28241" t="16148" r="26481" b="27852"/>
          <a:stretch/>
        </p:blipFill>
        <p:spPr bwMode="auto">
          <a:xfrm>
            <a:off x="2890261" y="2909142"/>
            <a:ext cx="3276224" cy="35487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1 Título"/>
          <p:cNvSpPr txBox="1">
            <a:spLocks/>
          </p:cNvSpPr>
          <p:nvPr/>
        </p:nvSpPr>
        <p:spPr bwMode="auto">
          <a:xfrm>
            <a:off x="3230088" y="-80010"/>
            <a:ext cx="5913911" cy="819038"/>
          </a:xfrm>
          <a:prstGeom prst="rect">
            <a:avLst/>
          </a:prstGeom>
          <a:noFill/>
          <a:ln>
            <a:miter lim="800000"/>
            <a:headEnd/>
            <a:tailEnd/>
          </a:ln>
        </p:spPr>
        <p:txBody>
          <a:bodyPr anchor="ctr"/>
          <a:lstStyle/>
          <a:p>
            <a:pPr algn="r" fontAlgn="auto">
              <a:spcAft>
                <a:spcPts val="0"/>
              </a:spcAft>
              <a:defRPr/>
            </a:pPr>
            <a:r>
              <a:rPr lang="es-MX" sz="1200" b="1" dirty="0">
                <a:solidFill>
                  <a:schemeClr val="tx1">
                    <a:lumMod val="50000"/>
                    <a:lumOff val="50000"/>
                  </a:schemeClr>
                </a:solidFill>
              </a:rPr>
              <a:t>ACUERDO 696 POR EL QUE SE ESTABLECEN NORMAS GENERALES PARA </a:t>
            </a:r>
            <a:r>
              <a:rPr lang="es-MX" sz="1200" b="1" dirty="0" smtClean="0">
                <a:solidFill>
                  <a:schemeClr val="tx1">
                    <a:lumMod val="50000"/>
                    <a:lumOff val="50000"/>
                  </a:schemeClr>
                </a:solidFill>
              </a:rPr>
              <a:t>LA EVALUACIÓN</a:t>
            </a:r>
            <a:r>
              <a:rPr lang="es-MX" sz="1200" b="1" dirty="0">
                <a:solidFill>
                  <a:schemeClr val="tx1">
                    <a:lumMod val="50000"/>
                    <a:lumOff val="50000"/>
                  </a:schemeClr>
                </a:solidFill>
              </a:rPr>
              <a:t>, ACREDITACIÓN, PROMOCIÓN Y CERTIFICACIÓN EN LA EDUCACIÓN </a:t>
            </a:r>
            <a:r>
              <a:rPr lang="es-MX" sz="1200" b="1" dirty="0" smtClean="0">
                <a:solidFill>
                  <a:schemeClr val="tx1">
                    <a:lumMod val="50000"/>
                    <a:lumOff val="50000"/>
                  </a:schemeClr>
                </a:solidFill>
              </a:rPr>
              <a:t>BÁSICA</a:t>
            </a:r>
            <a:endParaRPr lang="es-MX" sz="1200" b="1" dirty="0">
              <a:solidFill>
                <a:schemeClr val="tx1">
                  <a:lumMod val="50000"/>
                  <a:lumOff val="50000"/>
                </a:schemeClr>
              </a:solidFill>
            </a:endParaRPr>
          </a:p>
        </p:txBody>
      </p:sp>
      <p:pic>
        <p:nvPicPr>
          <p:cNvPr id="9" name="Picture 11" descr="C:\Users\perezj\Desktop\Logo institucional 2013 - 2018.jpg"/>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35290" y="-95000"/>
            <a:ext cx="1705448" cy="739028"/>
          </a:xfrm>
          <a:prstGeom prst="rect">
            <a:avLst/>
          </a:prstGeom>
          <a:noFill/>
          <a:ln w="9525">
            <a:noFill/>
            <a:miter lim="800000"/>
            <a:headEnd/>
            <a:tailEnd/>
          </a:ln>
        </p:spPr>
      </p:pic>
    </p:spTree>
    <p:extLst>
      <p:ext uri="{BB962C8B-B14F-4D97-AF65-F5344CB8AC3E}">
        <p14:creationId xmlns:p14="http://schemas.microsoft.com/office/powerpoint/2010/main" xmlns="" val="27889825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algn="l"/>
            <a:endParaRPr lang="es-ES" dirty="0">
              <a:cs typeface="Arial" charset="0"/>
            </a:endParaRPr>
          </a:p>
        </p:txBody>
      </p:sp>
      <p:sp>
        <p:nvSpPr>
          <p:cNvPr id="45" name="Rectángulo redondeado 5"/>
          <p:cNvSpPr/>
          <p:nvPr/>
        </p:nvSpPr>
        <p:spPr>
          <a:xfrm>
            <a:off x="75914" y="884707"/>
            <a:ext cx="2758726" cy="351519"/>
          </a:xfrm>
          <a:prstGeom prst="roundRect">
            <a:avLst/>
          </a:prstGeom>
          <a:gradFill>
            <a:gsLst>
              <a:gs pos="0">
                <a:schemeClr val="tx1">
                  <a:lumMod val="50000"/>
                  <a:lumOff val="50000"/>
                </a:schemeClr>
              </a:gs>
              <a:gs pos="100000">
                <a:schemeClr val="bg1">
                  <a:lumMod val="65000"/>
                </a:schemeClr>
              </a:gs>
            </a:gsLst>
          </a:gradFill>
          <a:ln w="0">
            <a:solidFill>
              <a:srgbClr val="C00000"/>
            </a:solidFill>
          </a:ln>
        </p:spPr>
        <p:style>
          <a:lnRef idx="1">
            <a:schemeClr val="dk1"/>
          </a:lnRef>
          <a:fillRef idx="3">
            <a:schemeClr val="dk1"/>
          </a:fillRef>
          <a:effectRef idx="2">
            <a:schemeClr val="dk1"/>
          </a:effectRef>
          <a:fontRef idx="minor">
            <a:schemeClr val="lt1"/>
          </a:fontRef>
        </p:style>
        <p:txBody>
          <a:bodyPr rtlCol="0" anchor="ctr"/>
          <a:lstStyle/>
          <a:p>
            <a:pPr algn="ctr"/>
            <a:r>
              <a:rPr lang="es-ES" sz="1400" b="1" dirty="0" smtClean="0">
                <a:solidFill>
                  <a:prstClr val="white"/>
                </a:solidFill>
              </a:rPr>
              <a:t>DISPOSICIONES</a:t>
            </a:r>
            <a:endParaRPr lang="es-ES" sz="1400" b="1" dirty="0">
              <a:solidFill>
                <a:prstClr val="white"/>
              </a:solidFill>
            </a:endParaRPr>
          </a:p>
        </p:txBody>
      </p:sp>
      <p:sp>
        <p:nvSpPr>
          <p:cNvPr id="3" name="2 Rectángulo"/>
          <p:cNvSpPr/>
          <p:nvPr/>
        </p:nvSpPr>
        <p:spPr>
          <a:xfrm>
            <a:off x="400050" y="1524147"/>
            <a:ext cx="8343900" cy="369332"/>
          </a:xfrm>
          <a:prstGeom prst="rect">
            <a:avLst/>
          </a:prstGeom>
        </p:spPr>
        <p:txBody>
          <a:bodyPr wrap="square">
            <a:spAutoFit/>
          </a:bodyPr>
          <a:lstStyle/>
          <a:p>
            <a:pPr algn="just"/>
            <a:endParaRPr lang="es-MX" dirty="0"/>
          </a:p>
        </p:txBody>
      </p:sp>
      <p:sp>
        <p:nvSpPr>
          <p:cNvPr id="4" name="3 CuadroTexto"/>
          <p:cNvSpPr txBox="1"/>
          <p:nvPr/>
        </p:nvSpPr>
        <p:spPr>
          <a:xfrm>
            <a:off x="212724" y="1708813"/>
            <a:ext cx="8702675" cy="1477328"/>
          </a:xfrm>
          <a:prstGeom prst="rect">
            <a:avLst/>
          </a:prstGeom>
          <a:noFill/>
        </p:spPr>
        <p:txBody>
          <a:bodyPr wrap="square" rtlCol="0">
            <a:spAutoFit/>
          </a:bodyPr>
          <a:lstStyle/>
          <a:p>
            <a:pPr algn="just"/>
            <a:r>
              <a:rPr lang="es-ES" dirty="0"/>
              <a:t>Los alumnos con aptitudes sobresalientes que cumplan con los requisitos establecidos en la normativa aplicable para la acreditación, promoción y certificación anticipada, podrán ser admitidos a la educación primaria o secundaria a una edad más temprana de la establecida o bien, omitir el grado escolar inmediato que les corresponda, en el mismo nivel educativo.</a:t>
            </a:r>
            <a:endParaRPr lang="es-MX" dirty="0"/>
          </a:p>
          <a:p>
            <a:pPr algn="just"/>
            <a:r>
              <a:rPr lang="es-ES" dirty="0" smtClean="0"/>
              <a:t>(Art. 18)</a:t>
            </a:r>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30092" t="15704" r="31205" b="5333"/>
          <a:stretch/>
        </p:blipFill>
        <p:spPr bwMode="auto">
          <a:xfrm>
            <a:off x="3284569" y="3186141"/>
            <a:ext cx="2361707" cy="30114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1 Título"/>
          <p:cNvSpPr txBox="1">
            <a:spLocks/>
          </p:cNvSpPr>
          <p:nvPr/>
        </p:nvSpPr>
        <p:spPr bwMode="auto">
          <a:xfrm>
            <a:off x="3230088" y="-80010"/>
            <a:ext cx="5913911" cy="819038"/>
          </a:xfrm>
          <a:prstGeom prst="rect">
            <a:avLst/>
          </a:prstGeom>
          <a:noFill/>
          <a:ln>
            <a:miter lim="800000"/>
            <a:headEnd/>
            <a:tailEnd/>
          </a:ln>
        </p:spPr>
        <p:txBody>
          <a:bodyPr anchor="ctr"/>
          <a:lstStyle/>
          <a:p>
            <a:pPr algn="r" fontAlgn="auto">
              <a:spcAft>
                <a:spcPts val="0"/>
              </a:spcAft>
              <a:defRPr/>
            </a:pPr>
            <a:r>
              <a:rPr lang="es-MX" sz="1200" b="1" dirty="0">
                <a:solidFill>
                  <a:schemeClr val="tx1">
                    <a:lumMod val="50000"/>
                    <a:lumOff val="50000"/>
                  </a:schemeClr>
                </a:solidFill>
              </a:rPr>
              <a:t>ACUERDO 696 POR EL QUE SE ESTABLECEN NORMAS GENERALES PARA </a:t>
            </a:r>
            <a:r>
              <a:rPr lang="es-MX" sz="1200" b="1" dirty="0" smtClean="0">
                <a:solidFill>
                  <a:schemeClr val="tx1">
                    <a:lumMod val="50000"/>
                    <a:lumOff val="50000"/>
                  </a:schemeClr>
                </a:solidFill>
              </a:rPr>
              <a:t>LA EVALUACIÓN</a:t>
            </a:r>
            <a:r>
              <a:rPr lang="es-MX" sz="1200" b="1" dirty="0">
                <a:solidFill>
                  <a:schemeClr val="tx1">
                    <a:lumMod val="50000"/>
                    <a:lumOff val="50000"/>
                  </a:schemeClr>
                </a:solidFill>
              </a:rPr>
              <a:t>, ACREDITACIÓN, PROMOCIÓN Y CERTIFICACIÓN EN LA EDUCACIÓN </a:t>
            </a:r>
            <a:r>
              <a:rPr lang="es-MX" sz="1200" b="1" dirty="0" smtClean="0">
                <a:solidFill>
                  <a:schemeClr val="tx1">
                    <a:lumMod val="50000"/>
                    <a:lumOff val="50000"/>
                  </a:schemeClr>
                </a:solidFill>
              </a:rPr>
              <a:t>BÁSICA</a:t>
            </a:r>
            <a:endParaRPr lang="es-MX" sz="1200" b="1" dirty="0">
              <a:solidFill>
                <a:schemeClr val="tx1">
                  <a:lumMod val="50000"/>
                  <a:lumOff val="50000"/>
                </a:schemeClr>
              </a:solidFill>
            </a:endParaRPr>
          </a:p>
        </p:txBody>
      </p:sp>
      <p:pic>
        <p:nvPicPr>
          <p:cNvPr id="9" name="Picture 11" descr="C:\Users\perezj\Desktop\Logo institucional 2013 - 2018.jpg"/>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35290" y="-95000"/>
            <a:ext cx="1705448" cy="739028"/>
          </a:xfrm>
          <a:prstGeom prst="rect">
            <a:avLst/>
          </a:prstGeom>
          <a:noFill/>
          <a:ln w="9525">
            <a:noFill/>
            <a:miter lim="800000"/>
            <a:headEnd/>
            <a:tailEnd/>
          </a:ln>
        </p:spPr>
      </p:pic>
    </p:spTree>
    <p:extLst>
      <p:ext uri="{BB962C8B-B14F-4D97-AF65-F5344CB8AC3E}">
        <p14:creationId xmlns:p14="http://schemas.microsoft.com/office/powerpoint/2010/main" xmlns="" val="13132508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algn="l"/>
            <a:endParaRPr lang="es-ES" dirty="0">
              <a:cs typeface="Arial" charset="0"/>
            </a:endParaRPr>
          </a:p>
        </p:txBody>
      </p:sp>
      <p:sp>
        <p:nvSpPr>
          <p:cNvPr id="45" name="Rectángulo redondeado 5"/>
          <p:cNvSpPr/>
          <p:nvPr/>
        </p:nvSpPr>
        <p:spPr>
          <a:xfrm>
            <a:off x="75914" y="884707"/>
            <a:ext cx="2758726" cy="351519"/>
          </a:xfrm>
          <a:prstGeom prst="roundRect">
            <a:avLst/>
          </a:prstGeom>
          <a:gradFill>
            <a:gsLst>
              <a:gs pos="0">
                <a:schemeClr val="tx1">
                  <a:lumMod val="50000"/>
                  <a:lumOff val="50000"/>
                </a:schemeClr>
              </a:gs>
              <a:gs pos="100000">
                <a:schemeClr val="bg1">
                  <a:lumMod val="65000"/>
                </a:schemeClr>
              </a:gs>
            </a:gsLst>
          </a:gradFill>
          <a:ln w="0">
            <a:solidFill>
              <a:srgbClr val="C00000"/>
            </a:solidFill>
          </a:ln>
        </p:spPr>
        <p:style>
          <a:lnRef idx="1">
            <a:schemeClr val="dk1"/>
          </a:lnRef>
          <a:fillRef idx="3">
            <a:schemeClr val="dk1"/>
          </a:fillRef>
          <a:effectRef idx="2">
            <a:schemeClr val="dk1"/>
          </a:effectRef>
          <a:fontRef idx="minor">
            <a:schemeClr val="lt1"/>
          </a:fontRef>
        </p:style>
        <p:txBody>
          <a:bodyPr rtlCol="0" anchor="ctr"/>
          <a:lstStyle/>
          <a:p>
            <a:pPr algn="ctr"/>
            <a:r>
              <a:rPr lang="es-ES" sz="1400" b="1" dirty="0" smtClean="0">
                <a:solidFill>
                  <a:prstClr val="white"/>
                </a:solidFill>
              </a:rPr>
              <a:t>DISPOSICIONES</a:t>
            </a:r>
            <a:endParaRPr lang="es-ES" sz="1400" b="1" dirty="0">
              <a:solidFill>
                <a:prstClr val="white"/>
              </a:solidFill>
            </a:endParaRPr>
          </a:p>
        </p:txBody>
      </p:sp>
      <p:sp>
        <p:nvSpPr>
          <p:cNvPr id="3" name="2 Rectángulo"/>
          <p:cNvSpPr/>
          <p:nvPr/>
        </p:nvSpPr>
        <p:spPr>
          <a:xfrm>
            <a:off x="400050" y="1524147"/>
            <a:ext cx="8343900" cy="369332"/>
          </a:xfrm>
          <a:prstGeom prst="rect">
            <a:avLst/>
          </a:prstGeom>
        </p:spPr>
        <p:txBody>
          <a:bodyPr wrap="square">
            <a:spAutoFit/>
          </a:bodyPr>
          <a:lstStyle/>
          <a:p>
            <a:pPr algn="just"/>
            <a:endParaRPr lang="es-MX" dirty="0"/>
          </a:p>
        </p:txBody>
      </p:sp>
      <p:sp>
        <p:nvSpPr>
          <p:cNvPr id="4" name="3 CuadroTexto"/>
          <p:cNvSpPr txBox="1"/>
          <p:nvPr/>
        </p:nvSpPr>
        <p:spPr>
          <a:xfrm>
            <a:off x="212724" y="1708813"/>
            <a:ext cx="8702675" cy="1200329"/>
          </a:xfrm>
          <a:prstGeom prst="rect">
            <a:avLst/>
          </a:prstGeom>
          <a:noFill/>
        </p:spPr>
        <p:txBody>
          <a:bodyPr wrap="square" rtlCol="0">
            <a:spAutoFit/>
          </a:bodyPr>
          <a:lstStyle/>
          <a:p>
            <a:pPr algn="just"/>
            <a:r>
              <a:rPr lang="es-ES" dirty="0"/>
              <a:t>Al concluir los estudios de educación </a:t>
            </a:r>
            <a:r>
              <a:rPr lang="es-ES" dirty="0" smtClean="0"/>
              <a:t>primaria y secundaria, </a:t>
            </a:r>
            <a:r>
              <a:rPr lang="es-ES" dirty="0"/>
              <a:t>de conformidad con los requisitos establecidos en el plan y los programas de estudio, la autoridad educativa competente expedirá el Certificado de Educación </a:t>
            </a:r>
            <a:r>
              <a:rPr lang="es-ES" dirty="0" smtClean="0"/>
              <a:t>Primaria y Secundaria, según corresponda. (Arts. 19 y 20)</a:t>
            </a:r>
          </a:p>
        </p:txBody>
      </p:sp>
      <p:pic>
        <p:nvPicPr>
          <p:cNvPr id="12" name="Picture 2" descr="C:\Users\julieta.martinez\Desktop\2011-2012\FORMATOS Y LOGOS\DOC CERT BAS.jpe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99740" y="3258305"/>
            <a:ext cx="1898871" cy="1630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13" name="Picture 7"/>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481566" y="3257609"/>
            <a:ext cx="1899875" cy="16314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1 Título"/>
          <p:cNvSpPr txBox="1">
            <a:spLocks/>
          </p:cNvSpPr>
          <p:nvPr/>
        </p:nvSpPr>
        <p:spPr bwMode="auto">
          <a:xfrm>
            <a:off x="3230088" y="-80010"/>
            <a:ext cx="5913911" cy="819038"/>
          </a:xfrm>
          <a:prstGeom prst="rect">
            <a:avLst/>
          </a:prstGeom>
          <a:noFill/>
          <a:ln>
            <a:miter lim="800000"/>
            <a:headEnd/>
            <a:tailEnd/>
          </a:ln>
        </p:spPr>
        <p:txBody>
          <a:bodyPr anchor="ctr"/>
          <a:lstStyle/>
          <a:p>
            <a:pPr algn="r" fontAlgn="auto">
              <a:spcAft>
                <a:spcPts val="0"/>
              </a:spcAft>
              <a:defRPr/>
            </a:pPr>
            <a:r>
              <a:rPr lang="es-MX" sz="1200" b="1" dirty="0">
                <a:solidFill>
                  <a:schemeClr val="tx1">
                    <a:lumMod val="50000"/>
                    <a:lumOff val="50000"/>
                  </a:schemeClr>
                </a:solidFill>
              </a:rPr>
              <a:t>ACUERDO 696 POR EL QUE SE ESTABLECEN NORMAS GENERALES PARA </a:t>
            </a:r>
            <a:r>
              <a:rPr lang="es-MX" sz="1200" b="1" dirty="0" smtClean="0">
                <a:solidFill>
                  <a:schemeClr val="tx1">
                    <a:lumMod val="50000"/>
                    <a:lumOff val="50000"/>
                  </a:schemeClr>
                </a:solidFill>
              </a:rPr>
              <a:t>LA EVALUACIÓN</a:t>
            </a:r>
            <a:r>
              <a:rPr lang="es-MX" sz="1200" b="1" dirty="0">
                <a:solidFill>
                  <a:schemeClr val="tx1">
                    <a:lumMod val="50000"/>
                    <a:lumOff val="50000"/>
                  </a:schemeClr>
                </a:solidFill>
              </a:rPr>
              <a:t>, ACREDITACIÓN, PROMOCIÓN Y CERTIFICACIÓN EN LA EDUCACIÓN </a:t>
            </a:r>
            <a:r>
              <a:rPr lang="es-MX" sz="1200" b="1" dirty="0" smtClean="0">
                <a:solidFill>
                  <a:schemeClr val="tx1">
                    <a:lumMod val="50000"/>
                    <a:lumOff val="50000"/>
                  </a:schemeClr>
                </a:solidFill>
              </a:rPr>
              <a:t>BÁSICA</a:t>
            </a:r>
            <a:endParaRPr lang="es-MX" sz="1200" b="1" dirty="0">
              <a:solidFill>
                <a:schemeClr val="tx1">
                  <a:lumMod val="50000"/>
                  <a:lumOff val="50000"/>
                </a:schemeClr>
              </a:solidFill>
            </a:endParaRPr>
          </a:p>
        </p:txBody>
      </p:sp>
      <p:pic>
        <p:nvPicPr>
          <p:cNvPr id="10" name="Picture 11" descr="C:\Users\perezj\Desktop\Logo institucional 2013 - 2018.jpg"/>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135290" y="-95000"/>
            <a:ext cx="1705448" cy="739028"/>
          </a:xfrm>
          <a:prstGeom prst="rect">
            <a:avLst/>
          </a:prstGeom>
          <a:noFill/>
          <a:ln w="9525">
            <a:noFill/>
            <a:miter lim="800000"/>
            <a:headEnd/>
            <a:tailEnd/>
          </a:ln>
        </p:spPr>
      </p:pic>
    </p:spTree>
    <p:extLst>
      <p:ext uri="{BB962C8B-B14F-4D97-AF65-F5344CB8AC3E}">
        <p14:creationId xmlns:p14="http://schemas.microsoft.com/office/powerpoint/2010/main" xmlns="" val="42235331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algn="l"/>
            <a:endParaRPr lang="es-ES" dirty="0">
              <a:cs typeface="Arial" charset="0"/>
            </a:endParaRPr>
          </a:p>
        </p:txBody>
      </p:sp>
      <p:sp>
        <p:nvSpPr>
          <p:cNvPr id="45" name="Rectángulo redondeado 5"/>
          <p:cNvSpPr/>
          <p:nvPr/>
        </p:nvSpPr>
        <p:spPr>
          <a:xfrm>
            <a:off x="75914" y="884707"/>
            <a:ext cx="2758726" cy="351519"/>
          </a:xfrm>
          <a:prstGeom prst="roundRect">
            <a:avLst/>
          </a:prstGeom>
          <a:gradFill>
            <a:gsLst>
              <a:gs pos="0">
                <a:schemeClr val="tx1">
                  <a:lumMod val="50000"/>
                  <a:lumOff val="50000"/>
                </a:schemeClr>
              </a:gs>
              <a:gs pos="100000">
                <a:schemeClr val="bg1">
                  <a:lumMod val="65000"/>
                </a:schemeClr>
              </a:gs>
            </a:gsLst>
          </a:gradFill>
          <a:ln w="0">
            <a:solidFill>
              <a:srgbClr val="C00000"/>
            </a:solidFill>
          </a:ln>
        </p:spPr>
        <p:style>
          <a:lnRef idx="1">
            <a:schemeClr val="dk1"/>
          </a:lnRef>
          <a:fillRef idx="3">
            <a:schemeClr val="dk1"/>
          </a:fillRef>
          <a:effectRef idx="2">
            <a:schemeClr val="dk1"/>
          </a:effectRef>
          <a:fontRef idx="minor">
            <a:schemeClr val="lt1"/>
          </a:fontRef>
        </p:style>
        <p:txBody>
          <a:bodyPr rtlCol="0" anchor="ctr"/>
          <a:lstStyle/>
          <a:p>
            <a:pPr algn="ctr"/>
            <a:r>
              <a:rPr lang="es-ES" sz="1400" b="1" dirty="0" smtClean="0">
                <a:solidFill>
                  <a:prstClr val="white"/>
                </a:solidFill>
              </a:rPr>
              <a:t>DISPOSICIONES</a:t>
            </a:r>
            <a:endParaRPr lang="es-ES" sz="1400" b="1" dirty="0">
              <a:solidFill>
                <a:prstClr val="white"/>
              </a:solidFill>
            </a:endParaRPr>
          </a:p>
        </p:txBody>
      </p:sp>
      <p:sp>
        <p:nvSpPr>
          <p:cNvPr id="3" name="2 Rectángulo"/>
          <p:cNvSpPr/>
          <p:nvPr/>
        </p:nvSpPr>
        <p:spPr>
          <a:xfrm>
            <a:off x="400050" y="1524147"/>
            <a:ext cx="8343900" cy="369332"/>
          </a:xfrm>
          <a:prstGeom prst="rect">
            <a:avLst/>
          </a:prstGeom>
        </p:spPr>
        <p:txBody>
          <a:bodyPr wrap="square">
            <a:spAutoFit/>
          </a:bodyPr>
          <a:lstStyle/>
          <a:p>
            <a:pPr algn="just"/>
            <a:endParaRPr lang="es-MX" dirty="0"/>
          </a:p>
        </p:txBody>
      </p:sp>
      <p:sp>
        <p:nvSpPr>
          <p:cNvPr id="4" name="3 CuadroTexto"/>
          <p:cNvSpPr txBox="1"/>
          <p:nvPr/>
        </p:nvSpPr>
        <p:spPr>
          <a:xfrm>
            <a:off x="212724" y="1708813"/>
            <a:ext cx="8702675" cy="2031325"/>
          </a:xfrm>
          <a:prstGeom prst="rect">
            <a:avLst/>
          </a:prstGeom>
          <a:noFill/>
        </p:spPr>
        <p:txBody>
          <a:bodyPr wrap="square" rtlCol="0">
            <a:spAutoFit/>
          </a:bodyPr>
          <a:lstStyle/>
          <a:p>
            <a:pPr algn="just"/>
            <a:r>
              <a:rPr lang="es-ES" dirty="0"/>
              <a:t>En los procesos de inscripción, reinscripción, acreditación, promoción, regularización y certificación se aplicarán las disposiciones establecidas en las normas de control escolar que emita, para cada ciclo escolar, la Dirección General de Acreditación, Incorporación y Revalidación de la Secretaría de Educación Pública del Gobierno Federal, unidad administrativa que será responsable de atender los casos de interpretación, duda o no previstos en el presente Acuerdo</a:t>
            </a:r>
            <a:r>
              <a:rPr lang="es-ES" dirty="0" smtClean="0"/>
              <a:t>.  (Art. 21)</a:t>
            </a:r>
            <a:endParaRPr lang="es-MX" dirty="0"/>
          </a:p>
          <a:p>
            <a:pPr algn="just"/>
            <a:endParaRPr lang="es-ES" dirty="0" smtClean="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555" t="15504" r="65271" b="12806"/>
          <a:stretch/>
        </p:blipFill>
        <p:spPr bwMode="auto">
          <a:xfrm>
            <a:off x="5042527" y="3435680"/>
            <a:ext cx="2093130" cy="27442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1 Título"/>
          <p:cNvSpPr txBox="1">
            <a:spLocks/>
          </p:cNvSpPr>
          <p:nvPr/>
        </p:nvSpPr>
        <p:spPr bwMode="auto">
          <a:xfrm>
            <a:off x="3230088" y="-80010"/>
            <a:ext cx="5913911" cy="819038"/>
          </a:xfrm>
          <a:prstGeom prst="rect">
            <a:avLst/>
          </a:prstGeom>
          <a:noFill/>
          <a:ln>
            <a:miter lim="800000"/>
            <a:headEnd/>
            <a:tailEnd/>
          </a:ln>
        </p:spPr>
        <p:txBody>
          <a:bodyPr anchor="ctr"/>
          <a:lstStyle/>
          <a:p>
            <a:pPr algn="r" fontAlgn="auto">
              <a:spcAft>
                <a:spcPts val="0"/>
              </a:spcAft>
              <a:defRPr/>
            </a:pPr>
            <a:r>
              <a:rPr lang="es-MX" sz="1200" b="1" dirty="0">
                <a:solidFill>
                  <a:schemeClr val="tx1">
                    <a:lumMod val="50000"/>
                    <a:lumOff val="50000"/>
                  </a:schemeClr>
                </a:solidFill>
              </a:rPr>
              <a:t>ACUERDO 696 POR EL QUE SE ESTABLECEN NORMAS GENERALES PARA </a:t>
            </a:r>
            <a:r>
              <a:rPr lang="es-MX" sz="1200" b="1" dirty="0" smtClean="0">
                <a:solidFill>
                  <a:schemeClr val="tx1">
                    <a:lumMod val="50000"/>
                    <a:lumOff val="50000"/>
                  </a:schemeClr>
                </a:solidFill>
              </a:rPr>
              <a:t>LA EVALUACIÓN</a:t>
            </a:r>
            <a:r>
              <a:rPr lang="es-MX" sz="1200" b="1" dirty="0">
                <a:solidFill>
                  <a:schemeClr val="tx1">
                    <a:lumMod val="50000"/>
                    <a:lumOff val="50000"/>
                  </a:schemeClr>
                </a:solidFill>
              </a:rPr>
              <a:t>, ACREDITACIÓN, PROMOCIÓN Y CERTIFICACIÓN EN LA EDUCACIÓN </a:t>
            </a:r>
            <a:r>
              <a:rPr lang="es-MX" sz="1200" b="1" dirty="0" smtClean="0">
                <a:solidFill>
                  <a:schemeClr val="tx1">
                    <a:lumMod val="50000"/>
                    <a:lumOff val="50000"/>
                  </a:schemeClr>
                </a:solidFill>
              </a:rPr>
              <a:t>BÁSICA</a:t>
            </a:r>
            <a:endParaRPr lang="es-MX" sz="1200" b="1" dirty="0">
              <a:solidFill>
                <a:schemeClr val="tx1">
                  <a:lumMod val="50000"/>
                  <a:lumOff val="50000"/>
                </a:schemeClr>
              </a:solidFill>
            </a:endParaRPr>
          </a:p>
        </p:txBody>
      </p:sp>
      <p:pic>
        <p:nvPicPr>
          <p:cNvPr id="9" name="Picture 11" descr="C:\Users\perezj\Desktop\Logo institucional 2013 - 2018.jpg"/>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35290" y="-95000"/>
            <a:ext cx="1705448" cy="739028"/>
          </a:xfrm>
          <a:prstGeom prst="rect">
            <a:avLst/>
          </a:prstGeom>
          <a:noFill/>
          <a:ln w="9525">
            <a:noFill/>
            <a:miter lim="800000"/>
            <a:headEnd/>
            <a:tailEnd/>
          </a:ln>
        </p:spPr>
      </p:pic>
    </p:spTree>
    <p:extLst>
      <p:ext uri="{BB962C8B-B14F-4D97-AF65-F5344CB8AC3E}">
        <p14:creationId xmlns:p14="http://schemas.microsoft.com/office/powerpoint/2010/main" xmlns="" val="27734529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algn="l"/>
            <a:endParaRPr lang="es-ES" dirty="0">
              <a:cs typeface="Arial" charset="0"/>
            </a:endParaRPr>
          </a:p>
        </p:txBody>
      </p:sp>
      <p:sp>
        <p:nvSpPr>
          <p:cNvPr id="45" name="Rectángulo redondeado 5"/>
          <p:cNvSpPr/>
          <p:nvPr/>
        </p:nvSpPr>
        <p:spPr>
          <a:xfrm>
            <a:off x="75914" y="884707"/>
            <a:ext cx="2758726" cy="351519"/>
          </a:xfrm>
          <a:prstGeom prst="roundRect">
            <a:avLst/>
          </a:prstGeom>
          <a:gradFill>
            <a:gsLst>
              <a:gs pos="0">
                <a:schemeClr val="tx1">
                  <a:lumMod val="50000"/>
                  <a:lumOff val="50000"/>
                </a:schemeClr>
              </a:gs>
              <a:gs pos="100000">
                <a:schemeClr val="bg1">
                  <a:lumMod val="65000"/>
                </a:schemeClr>
              </a:gs>
            </a:gsLst>
          </a:gradFill>
          <a:ln w="0">
            <a:solidFill>
              <a:srgbClr val="C00000"/>
            </a:solidFill>
          </a:ln>
        </p:spPr>
        <p:style>
          <a:lnRef idx="1">
            <a:schemeClr val="dk1"/>
          </a:lnRef>
          <a:fillRef idx="3">
            <a:schemeClr val="dk1"/>
          </a:fillRef>
          <a:effectRef idx="2">
            <a:schemeClr val="dk1"/>
          </a:effectRef>
          <a:fontRef idx="minor">
            <a:schemeClr val="lt1"/>
          </a:fontRef>
        </p:style>
        <p:txBody>
          <a:bodyPr rtlCol="0" anchor="ctr"/>
          <a:lstStyle/>
          <a:p>
            <a:pPr algn="ctr"/>
            <a:r>
              <a:rPr lang="es-ES" sz="1400" b="1" dirty="0" smtClean="0">
                <a:solidFill>
                  <a:prstClr val="white"/>
                </a:solidFill>
              </a:rPr>
              <a:t>DISPOSICIONES</a:t>
            </a:r>
            <a:endParaRPr lang="es-ES" sz="1400" b="1" dirty="0">
              <a:solidFill>
                <a:prstClr val="white"/>
              </a:solidFill>
            </a:endParaRPr>
          </a:p>
        </p:txBody>
      </p:sp>
      <p:sp>
        <p:nvSpPr>
          <p:cNvPr id="3" name="2 Rectángulo"/>
          <p:cNvSpPr/>
          <p:nvPr/>
        </p:nvSpPr>
        <p:spPr>
          <a:xfrm>
            <a:off x="400050" y="1524147"/>
            <a:ext cx="8343900" cy="369332"/>
          </a:xfrm>
          <a:prstGeom prst="rect">
            <a:avLst/>
          </a:prstGeom>
        </p:spPr>
        <p:txBody>
          <a:bodyPr wrap="square">
            <a:spAutoFit/>
          </a:bodyPr>
          <a:lstStyle/>
          <a:p>
            <a:pPr algn="just"/>
            <a:endParaRPr lang="es-MX" dirty="0"/>
          </a:p>
        </p:txBody>
      </p:sp>
      <p:sp>
        <p:nvSpPr>
          <p:cNvPr id="4" name="3 CuadroTexto"/>
          <p:cNvSpPr txBox="1"/>
          <p:nvPr/>
        </p:nvSpPr>
        <p:spPr>
          <a:xfrm>
            <a:off x="212724" y="1708813"/>
            <a:ext cx="8702675" cy="2031325"/>
          </a:xfrm>
          <a:prstGeom prst="rect">
            <a:avLst/>
          </a:prstGeom>
          <a:noFill/>
        </p:spPr>
        <p:txBody>
          <a:bodyPr wrap="square" rtlCol="0">
            <a:spAutoFit/>
          </a:bodyPr>
          <a:lstStyle/>
          <a:p>
            <a:pPr algn="just"/>
            <a:r>
              <a:rPr lang="es-ES" dirty="0"/>
              <a:t>Previo registro ante la Dirección General de Acreditación, Incorporación y Revalidación de la Secretaría de Educación Pública del Gobierno Federal, las autoridades educativas locales, podrán adaptar lo previsto en el presente Acuerdo a los contextos locales y desarrollar proyectos de innovación en materia de evaluación, acreditación, promoción y certificación, en tanto ello no afecte el tránsito nacional e internacional de educandos, ni el carácter nacional de la educación básica</a:t>
            </a:r>
            <a:r>
              <a:rPr lang="es-ES" dirty="0" smtClean="0"/>
              <a:t>. (Art. 22)</a:t>
            </a:r>
            <a:endParaRPr lang="es-MX" dirty="0"/>
          </a:p>
          <a:p>
            <a:pPr algn="just"/>
            <a:endParaRPr lang="es-ES" dirty="0" smtClean="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37279" y="3335996"/>
            <a:ext cx="1426379" cy="18459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98716" y="4230253"/>
            <a:ext cx="1434221" cy="18505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1 Título"/>
          <p:cNvSpPr txBox="1">
            <a:spLocks/>
          </p:cNvSpPr>
          <p:nvPr/>
        </p:nvSpPr>
        <p:spPr bwMode="auto">
          <a:xfrm>
            <a:off x="3230088" y="-80010"/>
            <a:ext cx="5913911" cy="819038"/>
          </a:xfrm>
          <a:prstGeom prst="rect">
            <a:avLst/>
          </a:prstGeom>
          <a:noFill/>
          <a:ln>
            <a:miter lim="800000"/>
            <a:headEnd/>
            <a:tailEnd/>
          </a:ln>
        </p:spPr>
        <p:txBody>
          <a:bodyPr anchor="ctr"/>
          <a:lstStyle/>
          <a:p>
            <a:pPr algn="r" fontAlgn="auto">
              <a:spcAft>
                <a:spcPts val="0"/>
              </a:spcAft>
              <a:defRPr/>
            </a:pPr>
            <a:r>
              <a:rPr lang="es-MX" sz="1200" b="1" dirty="0">
                <a:solidFill>
                  <a:schemeClr val="tx1">
                    <a:lumMod val="50000"/>
                    <a:lumOff val="50000"/>
                  </a:schemeClr>
                </a:solidFill>
              </a:rPr>
              <a:t>ACUERDO 696 POR EL QUE SE ESTABLECEN NORMAS GENERALES PARA </a:t>
            </a:r>
            <a:r>
              <a:rPr lang="es-MX" sz="1200" b="1" dirty="0" smtClean="0">
                <a:solidFill>
                  <a:schemeClr val="tx1">
                    <a:lumMod val="50000"/>
                    <a:lumOff val="50000"/>
                  </a:schemeClr>
                </a:solidFill>
              </a:rPr>
              <a:t>LA EVALUACIÓN</a:t>
            </a:r>
            <a:r>
              <a:rPr lang="es-MX" sz="1200" b="1" dirty="0">
                <a:solidFill>
                  <a:schemeClr val="tx1">
                    <a:lumMod val="50000"/>
                    <a:lumOff val="50000"/>
                  </a:schemeClr>
                </a:solidFill>
              </a:rPr>
              <a:t>, ACREDITACIÓN, PROMOCIÓN Y CERTIFICACIÓN EN LA EDUCACIÓN </a:t>
            </a:r>
            <a:r>
              <a:rPr lang="es-MX" sz="1200" b="1" dirty="0" smtClean="0">
                <a:solidFill>
                  <a:schemeClr val="tx1">
                    <a:lumMod val="50000"/>
                    <a:lumOff val="50000"/>
                  </a:schemeClr>
                </a:solidFill>
              </a:rPr>
              <a:t>BÁSICA</a:t>
            </a:r>
            <a:endParaRPr lang="es-MX" sz="1200" b="1" dirty="0">
              <a:solidFill>
                <a:schemeClr val="tx1">
                  <a:lumMod val="50000"/>
                  <a:lumOff val="50000"/>
                </a:schemeClr>
              </a:solidFill>
            </a:endParaRPr>
          </a:p>
        </p:txBody>
      </p:sp>
      <p:pic>
        <p:nvPicPr>
          <p:cNvPr id="10" name="Picture 11" descr="C:\Users\perezj\Desktop\Logo institucional 2013 - 2018.jpg"/>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135290" y="-95000"/>
            <a:ext cx="1705448" cy="739028"/>
          </a:xfrm>
          <a:prstGeom prst="rect">
            <a:avLst/>
          </a:prstGeom>
          <a:noFill/>
          <a:ln w="9525">
            <a:noFill/>
            <a:miter lim="800000"/>
            <a:headEnd/>
            <a:tailEnd/>
          </a:ln>
        </p:spPr>
      </p:pic>
    </p:spTree>
    <p:extLst>
      <p:ext uri="{BB962C8B-B14F-4D97-AF65-F5344CB8AC3E}">
        <p14:creationId xmlns:p14="http://schemas.microsoft.com/office/powerpoint/2010/main" xmlns="" val="20828406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temas.jpg"/>
          <p:cNvPicPr>
            <a:picLocks noChangeAspect="1"/>
          </p:cNvPicPr>
          <p:nvPr/>
        </p:nvPicPr>
        <p:blipFill>
          <a:blip r:embed="rId3"/>
          <a:stretch>
            <a:fillRect/>
          </a:stretch>
        </p:blipFill>
        <p:spPr>
          <a:xfrm>
            <a:off x="2028" y="0"/>
            <a:ext cx="9139943" cy="6858000"/>
          </a:xfrm>
          <a:prstGeom prst="rect">
            <a:avLst/>
          </a:prstGeom>
        </p:spPr>
      </p:pic>
      <p:sp>
        <p:nvSpPr>
          <p:cNvPr id="4" name="CuadroTexto 4"/>
          <p:cNvSpPr txBox="1"/>
          <p:nvPr/>
        </p:nvSpPr>
        <p:spPr>
          <a:xfrm>
            <a:off x="356260" y="2707574"/>
            <a:ext cx="8526483" cy="369332"/>
          </a:xfrm>
          <a:prstGeom prst="rect">
            <a:avLst/>
          </a:prstGeom>
          <a:noFill/>
        </p:spPr>
        <p:txBody>
          <a:bodyPr wrap="square" rtlCol="0">
            <a:spAutoFit/>
          </a:bodyPr>
          <a:lstStyle/>
          <a:p>
            <a:pPr algn="ctr"/>
            <a:r>
              <a:rPr lang="es-ES" b="1" dirty="0" smtClean="0">
                <a:solidFill>
                  <a:schemeClr val="bg1"/>
                </a:solidFill>
                <a:latin typeface="Arial"/>
                <a:cs typeface="Arial"/>
              </a:rPr>
              <a:t>Dirección de Control Escolar de Educación Básica y Media Superior</a:t>
            </a:r>
            <a:endParaRPr lang="es-ES" b="1" dirty="0">
              <a:solidFill>
                <a:schemeClr val="bg1"/>
              </a:solidFill>
              <a:latin typeface="Arial"/>
              <a:cs typeface="Arial"/>
            </a:endParaRPr>
          </a:p>
        </p:txBody>
      </p:sp>
      <p:pic>
        <p:nvPicPr>
          <p:cNvPr id="5" name="4 Imagen" descr="sej.png"/>
          <p:cNvPicPr>
            <a:picLocks noChangeAspect="1"/>
          </p:cNvPicPr>
          <p:nvPr/>
        </p:nvPicPr>
        <p:blipFill>
          <a:blip r:embed="rId4"/>
          <a:stretch>
            <a:fillRect/>
          </a:stretch>
        </p:blipFill>
        <p:spPr>
          <a:xfrm>
            <a:off x="3547690" y="4802679"/>
            <a:ext cx="2164341" cy="763885"/>
          </a:xfrm>
          <a:prstGeom prst="rect">
            <a:avLst/>
          </a:prstGeom>
        </p:spPr>
      </p:pic>
    </p:spTree>
    <p:extLst>
      <p:ext uri="{BB962C8B-B14F-4D97-AF65-F5344CB8AC3E}">
        <p14:creationId xmlns:p14="http://schemas.microsoft.com/office/powerpoint/2010/main" xmlns="" val="11653758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algn="l"/>
            <a:endParaRPr lang="es-ES" dirty="0">
              <a:cs typeface="Arial" charset="0"/>
            </a:endParaRPr>
          </a:p>
        </p:txBody>
      </p:sp>
      <p:sp>
        <p:nvSpPr>
          <p:cNvPr id="45" name="Rectángulo redondeado 5"/>
          <p:cNvSpPr/>
          <p:nvPr/>
        </p:nvSpPr>
        <p:spPr>
          <a:xfrm>
            <a:off x="75914" y="884707"/>
            <a:ext cx="2758726" cy="351519"/>
          </a:xfrm>
          <a:prstGeom prst="roundRect">
            <a:avLst/>
          </a:prstGeom>
          <a:gradFill>
            <a:gsLst>
              <a:gs pos="0">
                <a:schemeClr val="tx1">
                  <a:lumMod val="50000"/>
                  <a:lumOff val="50000"/>
                </a:schemeClr>
              </a:gs>
              <a:gs pos="100000">
                <a:schemeClr val="bg1">
                  <a:lumMod val="65000"/>
                </a:schemeClr>
              </a:gs>
            </a:gsLst>
          </a:gradFill>
          <a:ln w="0">
            <a:solidFill>
              <a:srgbClr val="C00000"/>
            </a:solidFill>
          </a:ln>
        </p:spPr>
        <p:style>
          <a:lnRef idx="1">
            <a:schemeClr val="dk1"/>
          </a:lnRef>
          <a:fillRef idx="3">
            <a:schemeClr val="dk1"/>
          </a:fillRef>
          <a:effectRef idx="2">
            <a:schemeClr val="dk1"/>
          </a:effectRef>
          <a:fontRef idx="minor">
            <a:schemeClr val="lt1"/>
          </a:fontRef>
        </p:style>
        <p:txBody>
          <a:bodyPr rtlCol="0" anchor="ctr"/>
          <a:lstStyle/>
          <a:p>
            <a:pPr algn="ctr"/>
            <a:r>
              <a:rPr lang="es-ES" b="1" dirty="0" smtClean="0">
                <a:solidFill>
                  <a:prstClr val="white"/>
                </a:solidFill>
              </a:rPr>
              <a:t>DISPOSICIONES</a:t>
            </a:r>
            <a:endParaRPr lang="es-ES" b="1" dirty="0">
              <a:solidFill>
                <a:prstClr val="white"/>
              </a:solidFill>
            </a:endParaRPr>
          </a:p>
        </p:txBody>
      </p:sp>
      <p:sp>
        <p:nvSpPr>
          <p:cNvPr id="8" name="7 CuadroTexto"/>
          <p:cNvSpPr txBox="1"/>
          <p:nvPr/>
        </p:nvSpPr>
        <p:spPr>
          <a:xfrm>
            <a:off x="548638" y="1543885"/>
            <a:ext cx="5383531" cy="3170099"/>
          </a:xfrm>
          <a:prstGeom prst="rect">
            <a:avLst/>
          </a:prstGeom>
          <a:noFill/>
        </p:spPr>
        <p:txBody>
          <a:bodyPr wrap="square" rtlCol="0">
            <a:spAutoFit/>
          </a:bodyPr>
          <a:lstStyle/>
          <a:p>
            <a:pPr marL="285750" indent="-285750" algn="just">
              <a:buFont typeface="Arial" pitchFamily="34" charset="0"/>
              <a:buChar char="•"/>
            </a:pPr>
            <a:r>
              <a:rPr lang="es-ES" sz="2000" dirty="0"/>
              <a:t>Las disposiciones contenidas en el presente Acuerdo </a:t>
            </a:r>
            <a:r>
              <a:rPr lang="es-ES" sz="2000" b="1" dirty="0"/>
              <a:t>son aplicables a todas las instituciones educativas públicas y particulares con autorización, de los ámbitos federal, estatal y municipal </a:t>
            </a:r>
            <a:r>
              <a:rPr lang="es-ES" sz="2000" dirty="0"/>
              <a:t>que imparten educación preescolar, primaria y secundaria; y se emiten sin perjuicio de las adaptaciones e inclusiones que sean necesarias en materia de educación indígena, especial o para migrantes y </a:t>
            </a:r>
            <a:r>
              <a:rPr lang="es-ES" sz="2000" dirty="0" smtClean="0"/>
              <a:t>adultos. (Art. 2)</a:t>
            </a:r>
          </a:p>
        </p:txBody>
      </p:sp>
      <p:pic>
        <p:nvPicPr>
          <p:cNvPr id="7" name="Picture 2" descr="http://1.bp.blogspot.com/_YfYr4LcXSqQ/TCInIfDPY-I/AAAAAAAAAAU/e79xopSXXEQ/s1600/153_Allen_0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77880" y="4738181"/>
            <a:ext cx="2323972" cy="173934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9" name="Picture 5" descr="C:\Users\julieta.martinez\Desktop\2011-2012\POSTER INTERNET\fotos\chihuahua\DSC00605.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997142" y="4713984"/>
            <a:ext cx="2383655" cy="17877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10" name="1 Título"/>
          <p:cNvSpPr txBox="1">
            <a:spLocks/>
          </p:cNvSpPr>
          <p:nvPr/>
        </p:nvSpPr>
        <p:spPr bwMode="auto">
          <a:xfrm>
            <a:off x="3230088" y="-80010"/>
            <a:ext cx="5913911" cy="819038"/>
          </a:xfrm>
          <a:prstGeom prst="rect">
            <a:avLst/>
          </a:prstGeom>
          <a:noFill/>
          <a:ln>
            <a:miter lim="800000"/>
            <a:headEnd/>
            <a:tailEnd/>
          </a:ln>
        </p:spPr>
        <p:txBody>
          <a:bodyPr anchor="ctr"/>
          <a:lstStyle/>
          <a:p>
            <a:pPr algn="r" fontAlgn="auto">
              <a:spcAft>
                <a:spcPts val="0"/>
              </a:spcAft>
              <a:defRPr/>
            </a:pPr>
            <a:r>
              <a:rPr lang="es-MX" sz="1200" b="1" dirty="0">
                <a:solidFill>
                  <a:schemeClr val="tx1">
                    <a:lumMod val="50000"/>
                    <a:lumOff val="50000"/>
                  </a:schemeClr>
                </a:solidFill>
              </a:rPr>
              <a:t>ACUERDO 696 POR EL QUE SE ESTABLECEN NORMAS GENERALES PARA </a:t>
            </a:r>
            <a:r>
              <a:rPr lang="es-MX" sz="1200" b="1" dirty="0" smtClean="0">
                <a:solidFill>
                  <a:schemeClr val="tx1">
                    <a:lumMod val="50000"/>
                    <a:lumOff val="50000"/>
                  </a:schemeClr>
                </a:solidFill>
              </a:rPr>
              <a:t>LA EVALUACIÓN</a:t>
            </a:r>
            <a:r>
              <a:rPr lang="es-MX" sz="1200" b="1" dirty="0">
                <a:solidFill>
                  <a:schemeClr val="tx1">
                    <a:lumMod val="50000"/>
                    <a:lumOff val="50000"/>
                  </a:schemeClr>
                </a:solidFill>
              </a:rPr>
              <a:t>, ACREDITACIÓN, PROMOCIÓN Y CERTIFICACIÓN EN LA EDUCACIÓN </a:t>
            </a:r>
            <a:r>
              <a:rPr lang="es-MX" sz="1200" b="1" dirty="0" smtClean="0">
                <a:solidFill>
                  <a:schemeClr val="tx1">
                    <a:lumMod val="50000"/>
                    <a:lumOff val="50000"/>
                  </a:schemeClr>
                </a:solidFill>
              </a:rPr>
              <a:t>BÁSICA</a:t>
            </a:r>
            <a:endParaRPr lang="es-MX" sz="1200" b="1" dirty="0">
              <a:solidFill>
                <a:schemeClr val="tx1">
                  <a:lumMod val="50000"/>
                  <a:lumOff val="50000"/>
                </a:schemeClr>
              </a:solidFill>
            </a:endParaRPr>
          </a:p>
        </p:txBody>
      </p:sp>
      <p:pic>
        <p:nvPicPr>
          <p:cNvPr id="11" name="Picture 11" descr="C:\Users\perezj\Desktop\Logo institucional 2013 - 2018.jpg"/>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135290" y="-95000"/>
            <a:ext cx="1705448" cy="739028"/>
          </a:xfrm>
          <a:prstGeom prst="rect">
            <a:avLst/>
          </a:prstGeom>
          <a:noFill/>
          <a:ln w="9525">
            <a:noFill/>
            <a:miter lim="800000"/>
            <a:headEnd/>
            <a:tailEnd/>
          </a:ln>
        </p:spPr>
      </p:pic>
    </p:spTree>
    <p:extLst>
      <p:ext uri="{BB962C8B-B14F-4D97-AF65-F5344CB8AC3E}">
        <p14:creationId xmlns:p14="http://schemas.microsoft.com/office/powerpoint/2010/main" xmlns="" val="37760959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algn="l"/>
            <a:endParaRPr lang="es-ES" dirty="0">
              <a:cs typeface="Arial" charset="0"/>
            </a:endParaRPr>
          </a:p>
        </p:txBody>
      </p:sp>
      <p:sp>
        <p:nvSpPr>
          <p:cNvPr id="45" name="Rectángulo redondeado 5"/>
          <p:cNvSpPr/>
          <p:nvPr/>
        </p:nvSpPr>
        <p:spPr>
          <a:xfrm>
            <a:off x="75914" y="884707"/>
            <a:ext cx="2758726" cy="351519"/>
          </a:xfrm>
          <a:prstGeom prst="roundRect">
            <a:avLst/>
          </a:prstGeom>
          <a:gradFill>
            <a:gsLst>
              <a:gs pos="0">
                <a:schemeClr val="tx1">
                  <a:lumMod val="50000"/>
                  <a:lumOff val="50000"/>
                </a:schemeClr>
              </a:gs>
              <a:gs pos="100000">
                <a:schemeClr val="bg1">
                  <a:lumMod val="65000"/>
                </a:schemeClr>
              </a:gs>
            </a:gsLst>
          </a:gradFill>
          <a:ln w="0">
            <a:solidFill>
              <a:srgbClr val="C00000"/>
            </a:solidFill>
          </a:ln>
        </p:spPr>
        <p:style>
          <a:lnRef idx="1">
            <a:schemeClr val="dk1"/>
          </a:lnRef>
          <a:fillRef idx="3">
            <a:schemeClr val="dk1"/>
          </a:fillRef>
          <a:effectRef idx="2">
            <a:schemeClr val="dk1"/>
          </a:effectRef>
          <a:fontRef idx="minor">
            <a:schemeClr val="lt1"/>
          </a:fontRef>
        </p:style>
        <p:txBody>
          <a:bodyPr rtlCol="0" anchor="ctr"/>
          <a:lstStyle/>
          <a:p>
            <a:pPr algn="ctr"/>
            <a:r>
              <a:rPr lang="es-ES" b="1" dirty="0" smtClean="0">
                <a:solidFill>
                  <a:prstClr val="white"/>
                </a:solidFill>
              </a:rPr>
              <a:t>DISPOSICIONES</a:t>
            </a:r>
            <a:endParaRPr lang="es-ES" b="1" dirty="0">
              <a:solidFill>
                <a:prstClr val="white"/>
              </a:solidFill>
            </a:endParaRPr>
          </a:p>
        </p:txBody>
      </p:sp>
      <p:sp>
        <p:nvSpPr>
          <p:cNvPr id="8" name="7 CuadroTexto"/>
          <p:cNvSpPr txBox="1"/>
          <p:nvPr/>
        </p:nvSpPr>
        <p:spPr>
          <a:xfrm>
            <a:off x="548639" y="1543885"/>
            <a:ext cx="8188961" cy="2246769"/>
          </a:xfrm>
          <a:prstGeom prst="rect">
            <a:avLst/>
          </a:prstGeom>
          <a:noFill/>
        </p:spPr>
        <p:txBody>
          <a:bodyPr wrap="square" rtlCol="0">
            <a:spAutoFit/>
          </a:bodyPr>
          <a:lstStyle/>
          <a:p>
            <a:pPr algn="just"/>
            <a:r>
              <a:rPr lang="es-ES" sz="2000" dirty="0" smtClean="0"/>
              <a:t>Se establece el </a:t>
            </a:r>
            <a:r>
              <a:rPr lang="es-ES" sz="2000" dirty="0"/>
              <a:t>Reporte de </a:t>
            </a:r>
            <a:r>
              <a:rPr lang="es-ES" sz="2000" dirty="0" smtClean="0"/>
              <a:t>Evaluación como el documento </a:t>
            </a:r>
            <a:r>
              <a:rPr lang="es-ES" sz="2000" dirty="0"/>
              <a:t>que avala oficialmente la acreditación parcial o total de cada grado y nivel de la educación básica</a:t>
            </a:r>
            <a:r>
              <a:rPr lang="es-ES" sz="2000" dirty="0" smtClean="0"/>
              <a:t>. (Art. 5)</a:t>
            </a:r>
          </a:p>
          <a:p>
            <a:pPr algn="just"/>
            <a:endParaRPr lang="es-ES" sz="2000" dirty="0"/>
          </a:p>
          <a:p>
            <a:pPr algn="just"/>
            <a:r>
              <a:rPr lang="es-ES" sz="2000" dirty="0" smtClean="0"/>
              <a:t>El Reporte </a:t>
            </a:r>
            <a:r>
              <a:rPr lang="es-ES" sz="2000" dirty="0"/>
              <a:t>de </a:t>
            </a:r>
            <a:r>
              <a:rPr lang="es-ES" sz="2000" dirty="0" smtClean="0"/>
              <a:t>Evaluación deberá </a:t>
            </a:r>
            <a:r>
              <a:rPr lang="es-ES" sz="2000" dirty="0"/>
              <a:t>incluir la </a:t>
            </a:r>
            <a:r>
              <a:rPr lang="es-ES" sz="2000" dirty="0" smtClean="0"/>
              <a:t>información referida en el propio Acuerdo 696. (Art. 6). Adicionalmente, aquella información complementaria establecida  en las Normas de Control Escolar 2013-2014.</a:t>
            </a:r>
            <a:endParaRPr lang="es-MX" sz="2000" dirty="0"/>
          </a:p>
        </p:txBody>
      </p:sp>
      <p:pic>
        <p:nvPicPr>
          <p:cNvPr id="10" name="Imagen 5"/>
          <p:cNvPicPr>
            <a:picLocks noChangeAspect="1" noChangeArrowheads="1"/>
          </p:cNvPicPr>
          <p:nvPr/>
        </p:nvPicPr>
        <p:blipFill>
          <a:blip r:embed="rId3">
            <a:extLst>
              <a:ext uri="{28A0092B-C50C-407E-A947-70E740481C1C}">
                <a14:useLocalDpi xmlns:a14="http://schemas.microsoft.com/office/drawing/2010/main" xmlns="" val="0"/>
              </a:ext>
            </a:extLst>
          </a:blip>
          <a:srcRect l="26302" t="12000" r="23495" b="8640"/>
          <a:stretch>
            <a:fillRect/>
          </a:stretch>
        </p:blipFill>
        <p:spPr bwMode="auto">
          <a:xfrm>
            <a:off x="3188970" y="3917654"/>
            <a:ext cx="2531111" cy="25004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7" name="1 Título"/>
          <p:cNvSpPr txBox="1">
            <a:spLocks/>
          </p:cNvSpPr>
          <p:nvPr/>
        </p:nvSpPr>
        <p:spPr bwMode="auto">
          <a:xfrm>
            <a:off x="3230088" y="-80010"/>
            <a:ext cx="5913911" cy="819038"/>
          </a:xfrm>
          <a:prstGeom prst="rect">
            <a:avLst/>
          </a:prstGeom>
          <a:noFill/>
          <a:ln>
            <a:miter lim="800000"/>
            <a:headEnd/>
            <a:tailEnd/>
          </a:ln>
        </p:spPr>
        <p:txBody>
          <a:bodyPr anchor="ctr"/>
          <a:lstStyle/>
          <a:p>
            <a:pPr algn="r" fontAlgn="auto">
              <a:spcAft>
                <a:spcPts val="0"/>
              </a:spcAft>
              <a:defRPr/>
            </a:pPr>
            <a:r>
              <a:rPr lang="es-MX" sz="1200" b="1" dirty="0">
                <a:solidFill>
                  <a:schemeClr val="tx1">
                    <a:lumMod val="50000"/>
                    <a:lumOff val="50000"/>
                  </a:schemeClr>
                </a:solidFill>
              </a:rPr>
              <a:t>ACUERDO 696 POR EL QUE SE ESTABLECEN NORMAS GENERALES PARA </a:t>
            </a:r>
            <a:r>
              <a:rPr lang="es-MX" sz="1200" b="1" dirty="0" smtClean="0">
                <a:solidFill>
                  <a:schemeClr val="tx1">
                    <a:lumMod val="50000"/>
                    <a:lumOff val="50000"/>
                  </a:schemeClr>
                </a:solidFill>
              </a:rPr>
              <a:t>LA EVALUACIÓN</a:t>
            </a:r>
            <a:r>
              <a:rPr lang="es-MX" sz="1200" b="1" dirty="0">
                <a:solidFill>
                  <a:schemeClr val="tx1">
                    <a:lumMod val="50000"/>
                    <a:lumOff val="50000"/>
                  </a:schemeClr>
                </a:solidFill>
              </a:rPr>
              <a:t>, ACREDITACIÓN, PROMOCIÓN Y CERTIFICACIÓN EN LA EDUCACIÓN </a:t>
            </a:r>
            <a:r>
              <a:rPr lang="es-MX" sz="1200" b="1" dirty="0" smtClean="0">
                <a:solidFill>
                  <a:schemeClr val="tx1">
                    <a:lumMod val="50000"/>
                    <a:lumOff val="50000"/>
                  </a:schemeClr>
                </a:solidFill>
              </a:rPr>
              <a:t>BÁSICA</a:t>
            </a:r>
            <a:endParaRPr lang="es-MX" sz="1200" b="1" dirty="0">
              <a:solidFill>
                <a:schemeClr val="tx1">
                  <a:lumMod val="50000"/>
                  <a:lumOff val="50000"/>
                </a:schemeClr>
              </a:solidFill>
            </a:endParaRPr>
          </a:p>
        </p:txBody>
      </p:sp>
      <p:pic>
        <p:nvPicPr>
          <p:cNvPr id="9" name="Picture 11" descr="C:\Users\perezj\Desktop\Logo institucional 2013 - 2018.jpg"/>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35290" y="-95000"/>
            <a:ext cx="1705448" cy="739028"/>
          </a:xfrm>
          <a:prstGeom prst="rect">
            <a:avLst/>
          </a:prstGeom>
          <a:noFill/>
          <a:ln w="9525">
            <a:noFill/>
            <a:miter lim="800000"/>
            <a:headEnd/>
            <a:tailEnd/>
          </a:ln>
        </p:spPr>
      </p:pic>
    </p:spTree>
    <p:extLst>
      <p:ext uri="{BB962C8B-B14F-4D97-AF65-F5344CB8AC3E}">
        <p14:creationId xmlns:p14="http://schemas.microsoft.com/office/powerpoint/2010/main" xmlns="" val="16578660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algn="l"/>
            <a:endParaRPr lang="es-ES" dirty="0">
              <a:cs typeface="Arial" charset="0"/>
            </a:endParaRPr>
          </a:p>
        </p:txBody>
      </p:sp>
      <p:sp>
        <p:nvSpPr>
          <p:cNvPr id="45" name="Rectángulo redondeado 5"/>
          <p:cNvSpPr/>
          <p:nvPr/>
        </p:nvSpPr>
        <p:spPr>
          <a:xfrm>
            <a:off x="75914" y="884707"/>
            <a:ext cx="2758726" cy="351519"/>
          </a:xfrm>
          <a:prstGeom prst="roundRect">
            <a:avLst/>
          </a:prstGeom>
          <a:gradFill>
            <a:gsLst>
              <a:gs pos="0">
                <a:schemeClr val="tx1">
                  <a:lumMod val="50000"/>
                  <a:lumOff val="50000"/>
                </a:schemeClr>
              </a:gs>
              <a:gs pos="100000">
                <a:schemeClr val="bg1">
                  <a:lumMod val="65000"/>
                </a:schemeClr>
              </a:gs>
            </a:gsLst>
          </a:gradFill>
          <a:ln w="0">
            <a:solidFill>
              <a:srgbClr val="C00000"/>
            </a:solidFill>
          </a:ln>
        </p:spPr>
        <p:style>
          <a:lnRef idx="1">
            <a:schemeClr val="dk1"/>
          </a:lnRef>
          <a:fillRef idx="3">
            <a:schemeClr val="dk1"/>
          </a:fillRef>
          <a:effectRef idx="2">
            <a:schemeClr val="dk1"/>
          </a:effectRef>
          <a:fontRef idx="minor">
            <a:schemeClr val="lt1"/>
          </a:fontRef>
        </p:style>
        <p:txBody>
          <a:bodyPr rtlCol="0" anchor="ctr"/>
          <a:lstStyle/>
          <a:p>
            <a:pPr algn="ctr"/>
            <a:r>
              <a:rPr lang="es-ES" b="1" dirty="0" smtClean="0">
                <a:solidFill>
                  <a:prstClr val="white"/>
                </a:solidFill>
              </a:rPr>
              <a:t>DISPOSICIONES</a:t>
            </a:r>
            <a:endParaRPr lang="es-ES" b="1" dirty="0">
              <a:solidFill>
                <a:prstClr val="white"/>
              </a:solidFill>
            </a:endParaRPr>
          </a:p>
        </p:txBody>
      </p:sp>
      <p:sp>
        <p:nvSpPr>
          <p:cNvPr id="8" name="7 CuadroTexto"/>
          <p:cNvSpPr txBox="1"/>
          <p:nvPr/>
        </p:nvSpPr>
        <p:spPr>
          <a:xfrm>
            <a:off x="266413" y="1416030"/>
            <a:ext cx="3858261" cy="3693319"/>
          </a:xfrm>
          <a:prstGeom prst="rect">
            <a:avLst/>
          </a:prstGeom>
          <a:noFill/>
        </p:spPr>
        <p:txBody>
          <a:bodyPr wrap="square" rtlCol="0">
            <a:spAutoFit/>
          </a:bodyPr>
          <a:lstStyle/>
          <a:p>
            <a:pPr algn="just"/>
            <a:r>
              <a:rPr lang="es-ES" dirty="0" smtClean="0"/>
              <a:t>En </a:t>
            </a:r>
            <a:r>
              <a:rPr lang="es-ES" dirty="0"/>
              <a:t>la educación preescolar, </a:t>
            </a:r>
            <a:r>
              <a:rPr lang="es-ES" b="1" dirty="0"/>
              <a:t>la evaluación del desempeño del alumno será exclusivamente cualitativa</a:t>
            </a:r>
            <a:r>
              <a:rPr lang="es-ES" dirty="0"/>
              <a:t>, por lo que </a:t>
            </a:r>
            <a:r>
              <a:rPr lang="es-ES" b="1" dirty="0"/>
              <a:t>el docente</a:t>
            </a:r>
            <a:r>
              <a:rPr lang="es-ES" dirty="0"/>
              <a:t>, en apego al programa de estudio y con base en las evidencias reunidas durante el proceso educativo, únicamente </a:t>
            </a:r>
            <a:r>
              <a:rPr lang="es-ES" b="1" dirty="0"/>
              <a:t>anotará en el Reporte de Evaluación, sus recomendaciones </a:t>
            </a:r>
            <a:r>
              <a:rPr lang="es-ES" dirty="0"/>
              <a:t>para que los padres de familia o tutores contribuyan a mejorar el desempeño de sus hijos o pupilos, </a:t>
            </a:r>
            <a:r>
              <a:rPr lang="es-ES" b="1" dirty="0"/>
              <a:t>sin emplear para ello ningún tipo de clasificación o referencia numérica</a:t>
            </a:r>
            <a:r>
              <a:rPr lang="es-ES" b="1" dirty="0" smtClean="0"/>
              <a:t>.</a:t>
            </a:r>
            <a:r>
              <a:rPr lang="es-ES" dirty="0" smtClean="0"/>
              <a:t> (Art. 7)</a:t>
            </a:r>
            <a:endParaRPr lang="es-MX" dirty="0"/>
          </a:p>
        </p:txBody>
      </p:sp>
      <p:graphicFrame>
        <p:nvGraphicFramePr>
          <p:cNvPr id="7" name="6 Tabla"/>
          <p:cNvGraphicFramePr>
            <a:graphicFrameLocks noGrp="1"/>
          </p:cNvGraphicFramePr>
          <p:nvPr>
            <p:extLst>
              <p:ext uri="{D42A27DB-BD31-4B8C-83A1-F6EECF244321}">
                <p14:modId xmlns:p14="http://schemas.microsoft.com/office/powerpoint/2010/main" xmlns="" val="2220441752"/>
              </p:ext>
            </p:extLst>
          </p:nvPr>
        </p:nvGraphicFramePr>
        <p:xfrm>
          <a:off x="4461192" y="2705259"/>
          <a:ext cx="4358638" cy="3334512"/>
        </p:xfrm>
        <a:graphic>
          <a:graphicData uri="http://schemas.openxmlformats.org/drawingml/2006/table">
            <a:tbl>
              <a:tblPr>
                <a:tableStyleId>{073A0DAA-6AF3-43AB-8588-CEC1D06C72B9}</a:tableStyleId>
              </a:tblPr>
              <a:tblGrid>
                <a:gridCol w="1059816"/>
                <a:gridCol w="1252192"/>
                <a:gridCol w="2046630"/>
              </a:tblGrid>
              <a:tr h="808482">
                <a:tc>
                  <a:txBody>
                    <a:bodyPr/>
                    <a:lstStyle/>
                    <a:p>
                      <a:pPr algn="ctr">
                        <a:lnSpc>
                          <a:spcPct val="115000"/>
                        </a:lnSpc>
                        <a:spcAft>
                          <a:spcPts val="0"/>
                        </a:spcAft>
                      </a:pPr>
                      <a:r>
                        <a:rPr lang="es-MX" sz="1400" b="1" dirty="0">
                          <a:effectLst/>
                        </a:rPr>
                        <a:t>MOMENTO DE REGISTRO</a:t>
                      </a:r>
                      <a:endParaRPr lang="es-MX" sz="1400" b="1" dirty="0">
                        <a:effectLst/>
                        <a:latin typeface="Calibri"/>
                        <a:ea typeface="Times New Roman"/>
                        <a:cs typeface="Times New Roman"/>
                      </a:endParaRPr>
                    </a:p>
                  </a:txBody>
                  <a:tcPr marL="45720" marR="45720" marT="0" marB="0">
                    <a:solidFill>
                      <a:schemeClr val="bg1">
                        <a:lumMod val="75000"/>
                      </a:schemeClr>
                    </a:solidFill>
                  </a:tcPr>
                </a:tc>
                <a:tc>
                  <a:txBody>
                    <a:bodyPr/>
                    <a:lstStyle/>
                    <a:p>
                      <a:pPr algn="ctr">
                        <a:lnSpc>
                          <a:spcPct val="115000"/>
                        </a:lnSpc>
                        <a:spcAft>
                          <a:spcPts val="0"/>
                        </a:spcAft>
                      </a:pPr>
                      <a:r>
                        <a:rPr lang="es-MX" sz="1400" b="1" dirty="0">
                          <a:effectLst/>
                        </a:rPr>
                        <a:t>PERIODO DE EVALUACIÓN</a:t>
                      </a:r>
                      <a:endParaRPr lang="es-MX" sz="1400" b="1" dirty="0">
                        <a:effectLst/>
                        <a:latin typeface="Calibri"/>
                        <a:ea typeface="Times New Roman"/>
                        <a:cs typeface="Times New Roman"/>
                      </a:endParaRPr>
                    </a:p>
                  </a:txBody>
                  <a:tcPr marL="45720" marR="45720" marT="0" marB="0" anchor="ctr">
                    <a:solidFill>
                      <a:schemeClr val="bg1">
                        <a:lumMod val="75000"/>
                      </a:schemeClr>
                    </a:solidFill>
                  </a:tcPr>
                </a:tc>
                <a:tc>
                  <a:txBody>
                    <a:bodyPr/>
                    <a:lstStyle/>
                    <a:p>
                      <a:pPr algn="ctr">
                        <a:lnSpc>
                          <a:spcPct val="115000"/>
                        </a:lnSpc>
                        <a:spcAft>
                          <a:spcPts val="0"/>
                        </a:spcAft>
                      </a:pPr>
                      <a:r>
                        <a:rPr lang="es-MX" sz="1400" b="1" dirty="0">
                          <a:effectLst/>
                        </a:rPr>
                        <a:t>COMUNICACIÓN DE LOS RESULTADOS DE LA EVALUACIÓN</a:t>
                      </a:r>
                      <a:endParaRPr lang="es-MX" sz="1400" b="1" dirty="0">
                        <a:effectLst/>
                        <a:latin typeface="Calibri"/>
                        <a:ea typeface="Times New Roman"/>
                        <a:cs typeface="Times New Roman"/>
                      </a:endParaRPr>
                    </a:p>
                  </a:txBody>
                  <a:tcPr marL="45720" marR="45720" marT="0" marB="0">
                    <a:solidFill>
                      <a:schemeClr val="bg1">
                        <a:lumMod val="75000"/>
                      </a:schemeClr>
                    </a:solidFill>
                  </a:tcPr>
                </a:tc>
              </a:tr>
              <a:tr h="538988">
                <a:tc>
                  <a:txBody>
                    <a:bodyPr/>
                    <a:lstStyle/>
                    <a:p>
                      <a:pPr algn="just">
                        <a:lnSpc>
                          <a:spcPct val="115000"/>
                        </a:lnSpc>
                        <a:spcAft>
                          <a:spcPts val="0"/>
                        </a:spcAft>
                      </a:pPr>
                      <a:r>
                        <a:rPr lang="es-MX" sz="1400" dirty="0">
                          <a:effectLst/>
                        </a:rPr>
                        <a:t>Noviembre</a:t>
                      </a:r>
                      <a:endParaRPr lang="es-MX" sz="1400" dirty="0">
                        <a:effectLst/>
                        <a:latin typeface="Calibri"/>
                        <a:ea typeface="Times New Roman"/>
                        <a:cs typeface="Times New Roman"/>
                      </a:endParaRPr>
                    </a:p>
                  </a:txBody>
                  <a:tcPr marL="45720" marR="45720" marT="0" marB="0">
                    <a:solidFill>
                      <a:schemeClr val="bg1">
                        <a:lumMod val="85000"/>
                      </a:schemeClr>
                    </a:solidFill>
                  </a:tcPr>
                </a:tc>
                <a:tc>
                  <a:txBody>
                    <a:bodyPr/>
                    <a:lstStyle/>
                    <a:p>
                      <a:pPr algn="just">
                        <a:lnSpc>
                          <a:spcPct val="115000"/>
                        </a:lnSpc>
                        <a:spcAft>
                          <a:spcPts val="0"/>
                        </a:spcAft>
                      </a:pPr>
                      <a:r>
                        <a:rPr lang="es-MX" sz="1400" dirty="0">
                          <a:effectLst/>
                        </a:rPr>
                        <a:t>Del inicio del ciclo escolar al mes de noviembre.</a:t>
                      </a:r>
                      <a:endParaRPr lang="es-MX" sz="1400" dirty="0">
                        <a:effectLst/>
                        <a:latin typeface="Calibri"/>
                        <a:ea typeface="Times New Roman"/>
                        <a:cs typeface="Times New Roman"/>
                      </a:endParaRPr>
                    </a:p>
                  </a:txBody>
                  <a:tcPr marL="45720" marR="45720" marT="0" marB="0">
                    <a:solidFill>
                      <a:schemeClr val="bg1">
                        <a:lumMod val="85000"/>
                      </a:schemeClr>
                    </a:solidFill>
                  </a:tcPr>
                </a:tc>
                <a:tc>
                  <a:txBody>
                    <a:bodyPr/>
                    <a:lstStyle/>
                    <a:p>
                      <a:pPr algn="just">
                        <a:lnSpc>
                          <a:spcPct val="115000"/>
                        </a:lnSpc>
                        <a:spcAft>
                          <a:spcPts val="0"/>
                        </a:spcAft>
                      </a:pPr>
                      <a:r>
                        <a:rPr lang="es-MX" sz="1400" dirty="0">
                          <a:effectLst/>
                        </a:rPr>
                        <a:t>Antes de que concluya el mes de noviembre.</a:t>
                      </a:r>
                      <a:endParaRPr lang="es-MX" sz="1400" dirty="0">
                        <a:effectLst/>
                        <a:latin typeface="Calibri"/>
                        <a:ea typeface="Times New Roman"/>
                        <a:cs typeface="Times New Roman"/>
                      </a:endParaRPr>
                    </a:p>
                  </a:txBody>
                  <a:tcPr marL="45720" marR="45720" marT="0" marB="0">
                    <a:solidFill>
                      <a:schemeClr val="bg1">
                        <a:lumMod val="85000"/>
                      </a:schemeClr>
                    </a:solidFill>
                  </a:tcPr>
                </a:tc>
              </a:tr>
              <a:tr h="538988">
                <a:tc>
                  <a:txBody>
                    <a:bodyPr/>
                    <a:lstStyle/>
                    <a:p>
                      <a:pPr algn="just">
                        <a:lnSpc>
                          <a:spcPct val="115000"/>
                        </a:lnSpc>
                        <a:spcAft>
                          <a:spcPts val="0"/>
                        </a:spcAft>
                      </a:pPr>
                      <a:r>
                        <a:rPr lang="es-MX" sz="1400" dirty="0">
                          <a:effectLst/>
                        </a:rPr>
                        <a:t>Marzo</a:t>
                      </a:r>
                      <a:endParaRPr lang="es-MX" sz="1400" dirty="0">
                        <a:effectLst/>
                        <a:latin typeface="Calibri"/>
                        <a:ea typeface="Times New Roman"/>
                        <a:cs typeface="Times New Roman"/>
                      </a:endParaRPr>
                    </a:p>
                  </a:txBody>
                  <a:tcPr marL="45720" marR="45720" marT="0" marB="0">
                    <a:solidFill>
                      <a:schemeClr val="bg1">
                        <a:lumMod val="85000"/>
                      </a:schemeClr>
                    </a:solidFill>
                  </a:tcPr>
                </a:tc>
                <a:tc>
                  <a:txBody>
                    <a:bodyPr/>
                    <a:lstStyle/>
                    <a:p>
                      <a:pPr algn="just">
                        <a:lnSpc>
                          <a:spcPct val="115000"/>
                        </a:lnSpc>
                        <a:spcAft>
                          <a:spcPts val="0"/>
                        </a:spcAft>
                      </a:pPr>
                      <a:r>
                        <a:rPr lang="es-MX" sz="1400" dirty="0">
                          <a:effectLst/>
                        </a:rPr>
                        <a:t>De diciembre a marzo de cada ciclo escolar.</a:t>
                      </a:r>
                      <a:endParaRPr lang="es-MX" sz="1400" dirty="0">
                        <a:effectLst/>
                        <a:latin typeface="Calibri"/>
                        <a:ea typeface="Times New Roman"/>
                        <a:cs typeface="Times New Roman"/>
                      </a:endParaRPr>
                    </a:p>
                  </a:txBody>
                  <a:tcPr marL="45720" marR="45720" marT="0" marB="0">
                    <a:solidFill>
                      <a:schemeClr val="bg1">
                        <a:lumMod val="85000"/>
                      </a:schemeClr>
                    </a:solidFill>
                  </a:tcPr>
                </a:tc>
                <a:tc>
                  <a:txBody>
                    <a:bodyPr/>
                    <a:lstStyle/>
                    <a:p>
                      <a:pPr algn="just">
                        <a:lnSpc>
                          <a:spcPct val="115000"/>
                        </a:lnSpc>
                        <a:spcAft>
                          <a:spcPts val="0"/>
                        </a:spcAft>
                      </a:pPr>
                      <a:r>
                        <a:rPr lang="es-MX" sz="1400" dirty="0">
                          <a:effectLst/>
                        </a:rPr>
                        <a:t>Antes de que concluya el mes de marzo.</a:t>
                      </a:r>
                      <a:endParaRPr lang="es-MX" sz="1400" dirty="0">
                        <a:effectLst/>
                        <a:latin typeface="Calibri"/>
                        <a:ea typeface="Times New Roman"/>
                        <a:cs typeface="Times New Roman"/>
                      </a:endParaRPr>
                    </a:p>
                  </a:txBody>
                  <a:tcPr marL="45720" marR="45720" marT="0" marB="0">
                    <a:solidFill>
                      <a:schemeClr val="bg1">
                        <a:lumMod val="85000"/>
                      </a:schemeClr>
                    </a:solidFill>
                  </a:tcPr>
                </a:tc>
              </a:tr>
              <a:tr h="808482">
                <a:tc>
                  <a:txBody>
                    <a:bodyPr/>
                    <a:lstStyle/>
                    <a:p>
                      <a:pPr algn="just">
                        <a:lnSpc>
                          <a:spcPct val="115000"/>
                        </a:lnSpc>
                        <a:spcAft>
                          <a:spcPts val="0"/>
                        </a:spcAft>
                      </a:pPr>
                      <a:r>
                        <a:rPr lang="es-MX" sz="1400" dirty="0">
                          <a:effectLst/>
                        </a:rPr>
                        <a:t>Julio</a:t>
                      </a:r>
                      <a:endParaRPr lang="es-MX" sz="1400" dirty="0">
                        <a:effectLst/>
                        <a:latin typeface="Calibri"/>
                        <a:ea typeface="Times New Roman"/>
                        <a:cs typeface="Times New Roman"/>
                      </a:endParaRPr>
                    </a:p>
                  </a:txBody>
                  <a:tcPr marL="45720" marR="45720" marT="0" marB="0">
                    <a:solidFill>
                      <a:schemeClr val="bg1">
                        <a:lumMod val="85000"/>
                      </a:schemeClr>
                    </a:solidFill>
                  </a:tcPr>
                </a:tc>
                <a:tc>
                  <a:txBody>
                    <a:bodyPr/>
                    <a:lstStyle/>
                    <a:p>
                      <a:pPr algn="just">
                        <a:lnSpc>
                          <a:spcPct val="115000"/>
                        </a:lnSpc>
                        <a:spcAft>
                          <a:spcPts val="0"/>
                        </a:spcAft>
                      </a:pPr>
                      <a:r>
                        <a:rPr lang="es-MX" sz="1400" dirty="0">
                          <a:effectLst/>
                        </a:rPr>
                        <a:t>De abril a julio de cada ciclo escolar.</a:t>
                      </a:r>
                      <a:endParaRPr lang="es-MX" sz="1400" dirty="0">
                        <a:effectLst/>
                        <a:latin typeface="Calibri"/>
                        <a:ea typeface="Times New Roman"/>
                        <a:cs typeface="Times New Roman"/>
                      </a:endParaRPr>
                    </a:p>
                  </a:txBody>
                  <a:tcPr marL="45720" marR="45720" marT="0" marB="0">
                    <a:solidFill>
                      <a:schemeClr val="bg1">
                        <a:lumMod val="85000"/>
                      </a:schemeClr>
                    </a:solidFill>
                  </a:tcPr>
                </a:tc>
                <a:tc>
                  <a:txBody>
                    <a:bodyPr/>
                    <a:lstStyle/>
                    <a:p>
                      <a:pPr algn="just">
                        <a:lnSpc>
                          <a:spcPct val="115000"/>
                        </a:lnSpc>
                        <a:spcAft>
                          <a:spcPts val="0"/>
                        </a:spcAft>
                      </a:pPr>
                      <a:r>
                        <a:rPr lang="es-MX" sz="1400" dirty="0">
                          <a:effectLst/>
                        </a:rPr>
                        <a:t>Durante los últimos cinco días hábiles del ciclo escolar correspondiente.</a:t>
                      </a:r>
                      <a:endParaRPr lang="es-MX" sz="1400" dirty="0">
                        <a:effectLst/>
                        <a:latin typeface="Calibri"/>
                        <a:ea typeface="Times New Roman"/>
                        <a:cs typeface="Times New Roman"/>
                      </a:endParaRPr>
                    </a:p>
                  </a:txBody>
                  <a:tcPr marL="45720" marR="45720" marT="0" marB="0">
                    <a:solidFill>
                      <a:schemeClr val="bg1">
                        <a:lumMod val="85000"/>
                      </a:schemeClr>
                    </a:solidFill>
                  </a:tcPr>
                </a:tc>
              </a:tr>
            </a:tbl>
          </a:graphicData>
        </a:graphic>
      </p:graphicFrame>
      <p:sp>
        <p:nvSpPr>
          <p:cNvPr id="3" name="2 CuadroTexto"/>
          <p:cNvSpPr txBox="1"/>
          <p:nvPr/>
        </p:nvSpPr>
        <p:spPr>
          <a:xfrm>
            <a:off x="4229100" y="1416030"/>
            <a:ext cx="4619622" cy="1200329"/>
          </a:xfrm>
          <a:prstGeom prst="rect">
            <a:avLst/>
          </a:prstGeom>
          <a:noFill/>
        </p:spPr>
        <p:txBody>
          <a:bodyPr wrap="square" rtlCol="0">
            <a:spAutoFit/>
          </a:bodyPr>
          <a:lstStyle/>
          <a:p>
            <a:pPr algn="just"/>
            <a:r>
              <a:rPr lang="es-ES" dirty="0"/>
              <a:t>Los momentos de registro de información en el Reporte de Evaluación para comunicar a los padres de familia o tutores sobre el apoyo que requieren sus hijos o pupilos son los siguientes</a:t>
            </a:r>
            <a:r>
              <a:rPr lang="es-ES" dirty="0" smtClean="0"/>
              <a:t>:</a:t>
            </a:r>
            <a:endParaRPr lang="es-MX" dirty="0"/>
          </a:p>
        </p:txBody>
      </p:sp>
      <p:sp>
        <p:nvSpPr>
          <p:cNvPr id="9" name="1 Título"/>
          <p:cNvSpPr txBox="1">
            <a:spLocks/>
          </p:cNvSpPr>
          <p:nvPr/>
        </p:nvSpPr>
        <p:spPr bwMode="auto">
          <a:xfrm>
            <a:off x="3230088" y="-80010"/>
            <a:ext cx="5913911" cy="819038"/>
          </a:xfrm>
          <a:prstGeom prst="rect">
            <a:avLst/>
          </a:prstGeom>
          <a:noFill/>
          <a:ln>
            <a:miter lim="800000"/>
            <a:headEnd/>
            <a:tailEnd/>
          </a:ln>
        </p:spPr>
        <p:txBody>
          <a:bodyPr anchor="ctr"/>
          <a:lstStyle/>
          <a:p>
            <a:pPr algn="r" fontAlgn="auto">
              <a:spcAft>
                <a:spcPts val="0"/>
              </a:spcAft>
              <a:defRPr/>
            </a:pPr>
            <a:r>
              <a:rPr lang="es-MX" sz="1200" b="1" dirty="0">
                <a:solidFill>
                  <a:schemeClr val="tx1">
                    <a:lumMod val="50000"/>
                    <a:lumOff val="50000"/>
                  </a:schemeClr>
                </a:solidFill>
              </a:rPr>
              <a:t>ACUERDO 696 POR EL QUE SE ESTABLECEN NORMAS GENERALES PARA </a:t>
            </a:r>
            <a:r>
              <a:rPr lang="es-MX" sz="1200" b="1" dirty="0" smtClean="0">
                <a:solidFill>
                  <a:schemeClr val="tx1">
                    <a:lumMod val="50000"/>
                    <a:lumOff val="50000"/>
                  </a:schemeClr>
                </a:solidFill>
              </a:rPr>
              <a:t>LA EVALUACIÓN</a:t>
            </a:r>
            <a:r>
              <a:rPr lang="es-MX" sz="1200" b="1" dirty="0">
                <a:solidFill>
                  <a:schemeClr val="tx1">
                    <a:lumMod val="50000"/>
                    <a:lumOff val="50000"/>
                  </a:schemeClr>
                </a:solidFill>
              </a:rPr>
              <a:t>, ACREDITACIÓN, PROMOCIÓN Y CERTIFICACIÓN EN LA EDUCACIÓN </a:t>
            </a:r>
            <a:r>
              <a:rPr lang="es-MX" sz="1200" b="1" dirty="0" smtClean="0">
                <a:solidFill>
                  <a:schemeClr val="tx1">
                    <a:lumMod val="50000"/>
                    <a:lumOff val="50000"/>
                  </a:schemeClr>
                </a:solidFill>
              </a:rPr>
              <a:t>BÁSICA</a:t>
            </a:r>
            <a:endParaRPr lang="es-MX" sz="1200" b="1" dirty="0">
              <a:solidFill>
                <a:schemeClr val="tx1">
                  <a:lumMod val="50000"/>
                  <a:lumOff val="50000"/>
                </a:schemeClr>
              </a:solidFill>
            </a:endParaRPr>
          </a:p>
        </p:txBody>
      </p:sp>
      <p:pic>
        <p:nvPicPr>
          <p:cNvPr id="10" name="Picture 11" descr="C:\Users\perezj\Desktop\Logo institucional 2013 - 2018.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35290" y="-95000"/>
            <a:ext cx="1705448" cy="739028"/>
          </a:xfrm>
          <a:prstGeom prst="rect">
            <a:avLst/>
          </a:prstGeom>
          <a:noFill/>
          <a:ln w="9525">
            <a:noFill/>
            <a:miter lim="800000"/>
            <a:headEnd/>
            <a:tailEnd/>
          </a:ln>
        </p:spPr>
      </p:pic>
    </p:spTree>
    <p:extLst>
      <p:ext uri="{BB962C8B-B14F-4D97-AF65-F5344CB8AC3E}">
        <p14:creationId xmlns:p14="http://schemas.microsoft.com/office/powerpoint/2010/main" xmlns="" val="39765614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algn="l"/>
            <a:endParaRPr lang="es-ES" dirty="0">
              <a:cs typeface="Arial" charset="0"/>
            </a:endParaRPr>
          </a:p>
        </p:txBody>
      </p:sp>
      <p:sp>
        <p:nvSpPr>
          <p:cNvPr id="45" name="Rectángulo redondeado 5"/>
          <p:cNvSpPr/>
          <p:nvPr/>
        </p:nvSpPr>
        <p:spPr>
          <a:xfrm>
            <a:off x="75914" y="884707"/>
            <a:ext cx="2758726" cy="351519"/>
          </a:xfrm>
          <a:prstGeom prst="roundRect">
            <a:avLst/>
          </a:prstGeom>
          <a:gradFill>
            <a:gsLst>
              <a:gs pos="0">
                <a:schemeClr val="tx1">
                  <a:lumMod val="50000"/>
                  <a:lumOff val="50000"/>
                </a:schemeClr>
              </a:gs>
              <a:gs pos="100000">
                <a:schemeClr val="bg1">
                  <a:lumMod val="65000"/>
                </a:schemeClr>
              </a:gs>
            </a:gsLst>
          </a:gradFill>
          <a:ln w="0">
            <a:solidFill>
              <a:srgbClr val="C00000"/>
            </a:solidFill>
          </a:ln>
        </p:spPr>
        <p:style>
          <a:lnRef idx="1">
            <a:schemeClr val="dk1"/>
          </a:lnRef>
          <a:fillRef idx="3">
            <a:schemeClr val="dk1"/>
          </a:fillRef>
          <a:effectRef idx="2">
            <a:schemeClr val="dk1"/>
          </a:effectRef>
          <a:fontRef idx="minor">
            <a:schemeClr val="lt1"/>
          </a:fontRef>
        </p:style>
        <p:txBody>
          <a:bodyPr rtlCol="0" anchor="ctr"/>
          <a:lstStyle/>
          <a:p>
            <a:pPr algn="ctr"/>
            <a:r>
              <a:rPr lang="es-ES" b="1" dirty="0" smtClean="0">
                <a:solidFill>
                  <a:prstClr val="white"/>
                </a:solidFill>
              </a:rPr>
              <a:t>DISPOSICIONES</a:t>
            </a:r>
            <a:endParaRPr lang="es-ES" b="1" dirty="0">
              <a:solidFill>
                <a:prstClr val="white"/>
              </a:solidFill>
            </a:endParaRPr>
          </a:p>
        </p:txBody>
      </p:sp>
      <p:sp>
        <p:nvSpPr>
          <p:cNvPr id="8" name="7 CuadroTexto"/>
          <p:cNvSpPr txBox="1"/>
          <p:nvPr/>
        </p:nvSpPr>
        <p:spPr>
          <a:xfrm>
            <a:off x="266413" y="1416030"/>
            <a:ext cx="8610887" cy="3123932"/>
          </a:xfrm>
          <a:prstGeom prst="rect">
            <a:avLst/>
          </a:prstGeom>
          <a:noFill/>
        </p:spPr>
        <p:txBody>
          <a:bodyPr wrap="square" rtlCol="0">
            <a:spAutoFit/>
          </a:bodyPr>
          <a:lstStyle/>
          <a:p>
            <a:pPr algn="just"/>
            <a:r>
              <a:rPr lang="es-ES" dirty="0" smtClean="0"/>
              <a:t>En </a:t>
            </a:r>
            <a:r>
              <a:rPr lang="es-ES" dirty="0"/>
              <a:t>apego a los programas de estudio y con base en las evidencias reunidas durante el proceso educativo, el docente asignará a cada estudiante una calificación en una escala de 5 a 10. Además, el docente hará un informe de cada uno de sus alumnos que necesiten apoyo fuera del horario escolar, en escritura, lectura o matemáticas, para que juntos, la escuela y la familia, realicen las acciones necesarias que le permitan al alumno avanzar al nivel de sus compañeros de grupo</a:t>
            </a:r>
            <a:r>
              <a:rPr lang="es-ES" dirty="0" smtClean="0"/>
              <a:t>.  </a:t>
            </a:r>
          </a:p>
          <a:p>
            <a:pPr algn="just"/>
            <a:endParaRPr lang="es-ES" dirty="0"/>
          </a:p>
          <a:p>
            <a:pPr algn="just"/>
            <a:r>
              <a:rPr lang="es-ES" dirty="0" smtClean="0"/>
              <a:t>Las </a:t>
            </a:r>
            <a:r>
              <a:rPr lang="es-ES" dirty="0"/>
              <a:t>calificaciones y los promedios que de las evaluaciones se generen, por asignatura, grado escolar o nivel educativo, </a:t>
            </a:r>
            <a:r>
              <a:rPr lang="es-ES" b="1" dirty="0"/>
              <a:t>se expresarán con un número truncado a décimos</a:t>
            </a:r>
            <a:r>
              <a:rPr lang="es-ES" b="1" dirty="0" smtClean="0"/>
              <a:t>.  	</a:t>
            </a:r>
          </a:p>
          <a:p>
            <a:pPr algn="just"/>
            <a:r>
              <a:rPr lang="es-ES" dirty="0" smtClean="0"/>
              <a:t>(Art. 8).</a:t>
            </a:r>
          </a:p>
          <a:p>
            <a:pPr algn="just"/>
            <a:endParaRPr lang="es-MX" sz="1700" dirty="0"/>
          </a:p>
        </p:txBody>
      </p:sp>
      <p:grpSp>
        <p:nvGrpSpPr>
          <p:cNvPr id="10" name="9 Grupo"/>
          <p:cNvGrpSpPr/>
          <p:nvPr/>
        </p:nvGrpSpPr>
        <p:grpSpPr>
          <a:xfrm>
            <a:off x="2420950" y="4126020"/>
            <a:ext cx="3962399" cy="2301918"/>
            <a:chOff x="487751" y="3025172"/>
            <a:chExt cx="4567664" cy="3122846"/>
          </a:xfrm>
        </p:grpSpPr>
        <p:pic>
          <p:nvPicPr>
            <p:cNvPr id="11" name="10 Imagen"/>
            <p:cNvPicPr>
              <a:picLocks noChangeAspect="1"/>
            </p:cNvPicPr>
            <p:nvPr/>
          </p:nvPicPr>
          <p:blipFill rotWithShape="1">
            <a:blip r:embed="rId3">
              <a:extLst>
                <a:ext uri="{28A0092B-C50C-407E-A947-70E740481C1C}">
                  <a14:useLocalDpi xmlns:a14="http://schemas.microsoft.com/office/drawing/2010/main" xmlns="" val="0"/>
                </a:ext>
              </a:extLst>
            </a:blip>
            <a:srcRect l="3828" t="24212" r="44976" b="48223"/>
            <a:stretch/>
          </p:blipFill>
          <p:spPr>
            <a:xfrm>
              <a:off x="487751" y="3025172"/>
              <a:ext cx="4567664" cy="3122846"/>
            </a:xfrm>
            <a:prstGeom prst="rect">
              <a:avLst/>
            </a:prstGeom>
          </p:spPr>
        </p:pic>
        <p:sp>
          <p:nvSpPr>
            <p:cNvPr id="12" name="Text Box 700"/>
            <p:cNvSpPr txBox="1">
              <a:spLocks noChangeArrowheads="1"/>
            </p:cNvSpPr>
            <p:nvPr/>
          </p:nvSpPr>
          <p:spPr bwMode="auto">
            <a:xfrm>
              <a:off x="4510491" y="3438829"/>
              <a:ext cx="338744" cy="195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algn="ctr">
                <a:spcAft>
                  <a:spcPts val="0"/>
                </a:spcAft>
                <a:tabLst>
                  <a:tab pos="450215" algn="l"/>
                </a:tabLst>
              </a:pPr>
              <a:r>
                <a:rPr lang="es-MX" sz="1200" b="1" dirty="0" smtClean="0">
                  <a:effectLst/>
                  <a:latin typeface="Arial"/>
                  <a:ea typeface="Times New Roman"/>
                </a:rPr>
                <a:t>7.1</a:t>
              </a:r>
              <a:endParaRPr lang="es-MX" sz="2800" dirty="0">
                <a:effectLst/>
                <a:latin typeface="Times New Roman"/>
                <a:ea typeface="Times New Roman"/>
              </a:endParaRPr>
            </a:p>
          </p:txBody>
        </p:sp>
        <p:sp>
          <p:nvSpPr>
            <p:cNvPr id="13" name="Text Box 700"/>
            <p:cNvSpPr txBox="1">
              <a:spLocks noChangeArrowheads="1"/>
            </p:cNvSpPr>
            <p:nvPr/>
          </p:nvSpPr>
          <p:spPr bwMode="auto">
            <a:xfrm>
              <a:off x="3939341" y="3436809"/>
              <a:ext cx="316972" cy="195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algn="ctr">
                <a:spcAft>
                  <a:spcPts val="0"/>
                </a:spcAft>
                <a:tabLst>
                  <a:tab pos="450215" algn="l"/>
                </a:tabLst>
              </a:pPr>
              <a:r>
                <a:rPr lang="es-MX" sz="1200" b="1" dirty="0" smtClean="0">
                  <a:effectLst/>
                  <a:latin typeface="Arial"/>
                  <a:ea typeface="Times New Roman"/>
                </a:rPr>
                <a:t>7.5</a:t>
              </a:r>
              <a:endParaRPr lang="es-MX" sz="2800" dirty="0">
                <a:effectLst/>
                <a:latin typeface="Times New Roman"/>
                <a:ea typeface="Times New Roman"/>
              </a:endParaRPr>
            </a:p>
          </p:txBody>
        </p:sp>
        <p:sp>
          <p:nvSpPr>
            <p:cNvPr id="14" name="Text Box 700"/>
            <p:cNvSpPr txBox="1">
              <a:spLocks noChangeArrowheads="1"/>
            </p:cNvSpPr>
            <p:nvPr/>
          </p:nvSpPr>
          <p:spPr bwMode="auto">
            <a:xfrm>
              <a:off x="3387555" y="3436809"/>
              <a:ext cx="327678" cy="195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algn="ctr">
                <a:spcAft>
                  <a:spcPts val="0"/>
                </a:spcAft>
                <a:tabLst>
                  <a:tab pos="450215" algn="l"/>
                </a:tabLst>
              </a:pPr>
              <a:r>
                <a:rPr lang="es-MX" sz="1200" b="1" dirty="0" smtClean="0">
                  <a:effectLst/>
                  <a:latin typeface="Arial"/>
                  <a:ea typeface="Times New Roman"/>
                </a:rPr>
                <a:t>6.9</a:t>
              </a:r>
              <a:endParaRPr lang="es-MX" sz="2800" dirty="0">
                <a:effectLst/>
                <a:latin typeface="Times New Roman"/>
                <a:ea typeface="Times New Roman"/>
              </a:endParaRPr>
            </a:p>
          </p:txBody>
        </p:sp>
        <p:sp>
          <p:nvSpPr>
            <p:cNvPr id="15" name="Text Box 700"/>
            <p:cNvSpPr txBox="1">
              <a:spLocks noChangeArrowheads="1"/>
            </p:cNvSpPr>
            <p:nvPr/>
          </p:nvSpPr>
          <p:spPr bwMode="auto">
            <a:xfrm>
              <a:off x="2894312" y="3467448"/>
              <a:ext cx="327859" cy="195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algn="ctr">
                <a:spcAft>
                  <a:spcPts val="0"/>
                </a:spcAft>
                <a:tabLst>
                  <a:tab pos="450215" algn="l"/>
                </a:tabLst>
              </a:pPr>
              <a:r>
                <a:rPr lang="es-MX" sz="1200" b="1" dirty="0" smtClean="0">
                  <a:effectLst/>
                  <a:latin typeface="Arial"/>
                  <a:ea typeface="Times New Roman"/>
                </a:rPr>
                <a:t>7.4</a:t>
              </a:r>
              <a:endParaRPr lang="es-MX" sz="2800" dirty="0">
                <a:effectLst/>
                <a:latin typeface="Times New Roman"/>
                <a:ea typeface="Times New Roman"/>
              </a:endParaRPr>
            </a:p>
          </p:txBody>
        </p:sp>
        <p:sp>
          <p:nvSpPr>
            <p:cNvPr id="16" name="Text Box 700"/>
            <p:cNvSpPr txBox="1">
              <a:spLocks noChangeArrowheads="1"/>
            </p:cNvSpPr>
            <p:nvPr/>
          </p:nvSpPr>
          <p:spPr bwMode="auto">
            <a:xfrm>
              <a:off x="2403527" y="3467448"/>
              <a:ext cx="317901" cy="195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algn="ctr">
                <a:spcAft>
                  <a:spcPts val="0"/>
                </a:spcAft>
                <a:tabLst>
                  <a:tab pos="450215" algn="l"/>
                </a:tabLst>
              </a:pPr>
              <a:r>
                <a:rPr lang="es-MX" sz="1200" b="1" dirty="0" smtClean="0">
                  <a:effectLst/>
                  <a:latin typeface="Arial"/>
                  <a:ea typeface="Times New Roman"/>
                </a:rPr>
                <a:t>6.5</a:t>
              </a:r>
              <a:endParaRPr lang="es-MX" sz="2800" dirty="0">
                <a:effectLst/>
                <a:latin typeface="Times New Roman"/>
                <a:ea typeface="Times New Roman"/>
              </a:endParaRPr>
            </a:p>
          </p:txBody>
        </p:sp>
        <p:sp>
          <p:nvSpPr>
            <p:cNvPr id="17" name="Text Box 700"/>
            <p:cNvSpPr txBox="1">
              <a:spLocks noChangeArrowheads="1"/>
            </p:cNvSpPr>
            <p:nvPr/>
          </p:nvSpPr>
          <p:spPr bwMode="auto">
            <a:xfrm>
              <a:off x="1827513" y="3467448"/>
              <a:ext cx="360516" cy="195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algn="ctr">
                <a:spcAft>
                  <a:spcPts val="0"/>
                </a:spcAft>
                <a:tabLst>
                  <a:tab pos="450215" algn="l"/>
                </a:tabLst>
              </a:pPr>
              <a:r>
                <a:rPr lang="es-MX" sz="1200" b="1" dirty="0" smtClean="0">
                  <a:effectLst/>
                  <a:latin typeface="Arial"/>
                  <a:ea typeface="Times New Roman"/>
                </a:rPr>
                <a:t>7.3</a:t>
              </a:r>
              <a:endParaRPr lang="es-MX" sz="2800" dirty="0">
                <a:effectLst/>
                <a:latin typeface="Times New Roman"/>
                <a:ea typeface="Times New Roman"/>
              </a:endParaRPr>
            </a:p>
          </p:txBody>
        </p:sp>
        <p:sp>
          <p:nvSpPr>
            <p:cNvPr id="18" name="Text Box 700"/>
            <p:cNvSpPr txBox="1">
              <a:spLocks noChangeArrowheads="1"/>
            </p:cNvSpPr>
            <p:nvPr/>
          </p:nvSpPr>
          <p:spPr bwMode="auto">
            <a:xfrm>
              <a:off x="4510487" y="3819835"/>
              <a:ext cx="338744" cy="195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algn="ctr">
                <a:spcAft>
                  <a:spcPts val="0"/>
                </a:spcAft>
                <a:tabLst>
                  <a:tab pos="450215" algn="l"/>
                </a:tabLst>
              </a:pPr>
              <a:r>
                <a:rPr lang="es-MX" sz="1200" b="1" dirty="0" smtClean="0">
                  <a:effectLst/>
                  <a:latin typeface="Arial"/>
                  <a:ea typeface="Times New Roman"/>
                </a:rPr>
                <a:t>7.1</a:t>
              </a:r>
              <a:endParaRPr lang="es-MX" sz="2800" dirty="0">
                <a:effectLst/>
                <a:latin typeface="Times New Roman"/>
                <a:ea typeface="Times New Roman"/>
              </a:endParaRPr>
            </a:p>
          </p:txBody>
        </p:sp>
        <p:sp>
          <p:nvSpPr>
            <p:cNvPr id="19" name="Text Box 700"/>
            <p:cNvSpPr txBox="1">
              <a:spLocks noChangeArrowheads="1"/>
            </p:cNvSpPr>
            <p:nvPr/>
          </p:nvSpPr>
          <p:spPr bwMode="auto">
            <a:xfrm>
              <a:off x="3939337" y="3817815"/>
              <a:ext cx="316972" cy="195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algn="ctr">
                <a:spcAft>
                  <a:spcPts val="0"/>
                </a:spcAft>
                <a:tabLst>
                  <a:tab pos="450215" algn="l"/>
                </a:tabLst>
              </a:pPr>
              <a:r>
                <a:rPr lang="es-MX" sz="1200" b="1" dirty="0" smtClean="0">
                  <a:effectLst/>
                  <a:latin typeface="Arial"/>
                  <a:ea typeface="Times New Roman"/>
                </a:rPr>
                <a:t>7.5</a:t>
              </a:r>
              <a:endParaRPr lang="es-MX" sz="2800" dirty="0">
                <a:effectLst/>
                <a:latin typeface="Times New Roman"/>
                <a:ea typeface="Times New Roman"/>
              </a:endParaRPr>
            </a:p>
          </p:txBody>
        </p:sp>
        <p:sp>
          <p:nvSpPr>
            <p:cNvPr id="20" name="Text Box 700"/>
            <p:cNvSpPr txBox="1">
              <a:spLocks noChangeArrowheads="1"/>
            </p:cNvSpPr>
            <p:nvPr/>
          </p:nvSpPr>
          <p:spPr bwMode="auto">
            <a:xfrm>
              <a:off x="3387551" y="3817815"/>
              <a:ext cx="327678" cy="195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algn="ctr">
                <a:spcAft>
                  <a:spcPts val="0"/>
                </a:spcAft>
                <a:tabLst>
                  <a:tab pos="450215" algn="l"/>
                </a:tabLst>
              </a:pPr>
              <a:r>
                <a:rPr lang="es-MX" sz="1200" b="1" dirty="0" smtClean="0">
                  <a:effectLst/>
                  <a:latin typeface="Arial"/>
                  <a:ea typeface="Times New Roman"/>
                </a:rPr>
                <a:t>6.9</a:t>
              </a:r>
              <a:endParaRPr lang="es-MX" sz="2800" dirty="0">
                <a:effectLst/>
                <a:latin typeface="Times New Roman"/>
                <a:ea typeface="Times New Roman"/>
              </a:endParaRPr>
            </a:p>
          </p:txBody>
        </p:sp>
        <p:sp>
          <p:nvSpPr>
            <p:cNvPr id="21" name="Text Box 700"/>
            <p:cNvSpPr txBox="1">
              <a:spLocks noChangeArrowheads="1"/>
            </p:cNvSpPr>
            <p:nvPr/>
          </p:nvSpPr>
          <p:spPr bwMode="auto">
            <a:xfrm>
              <a:off x="2894308" y="3848454"/>
              <a:ext cx="327859" cy="195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algn="ctr">
                <a:spcAft>
                  <a:spcPts val="0"/>
                </a:spcAft>
                <a:tabLst>
                  <a:tab pos="450215" algn="l"/>
                </a:tabLst>
              </a:pPr>
              <a:r>
                <a:rPr lang="es-MX" sz="1200" b="1" dirty="0" smtClean="0">
                  <a:effectLst/>
                  <a:latin typeface="Arial"/>
                  <a:ea typeface="Times New Roman"/>
                </a:rPr>
                <a:t>7.4</a:t>
              </a:r>
              <a:endParaRPr lang="es-MX" sz="2800" dirty="0">
                <a:effectLst/>
                <a:latin typeface="Times New Roman"/>
                <a:ea typeface="Times New Roman"/>
              </a:endParaRPr>
            </a:p>
          </p:txBody>
        </p:sp>
        <p:sp>
          <p:nvSpPr>
            <p:cNvPr id="22" name="Text Box 700"/>
            <p:cNvSpPr txBox="1">
              <a:spLocks noChangeArrowheads="1"/>
            </p:cNvSpPr>
            <p:nvPr/>
          </p:nvSpPr>
          <p:spPr bwMode="auto">
            <a:xfrm>
              <a:off x="2403523" y="3848454"/>
              <a:ext cx="317901" cy="195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algn="ctr">
                <a:spcAft>
                  <a:spcPts val="0"/>
                </a:spcAft>
                <a:tabLst>
                  <a:tab pos="450215" algn="l"/>
                </a:tabLst>
              </a:pPr>
              <a:r>
                <a:rPr lang="es-MX" sz="1200" b="1" dirty="0" smtClean="0">
                  <a:effectLst/>
                  <a:latin typeface="Arial"/>
                  <a:ea typeface="Times New Roman"/>
                </a:rPr>
                <a:t>6.5</a:t>
              </a:r>
              <a:endParaRPr lang="es-MX" sz="2800" dirty="0">
                <a:effectLst/>
                <a:latin typeface="Times New Roman"/>
                <a:ea typeface="Times New Roman"/>
              </a:endParaRPr>
            </a:p>
          </p:txBody>
        </p:sp>
        <p:sp>
          <p:nvSpPr>
            <p:cNvPr id="23" name="Text Box 700"/>
            <p:cNvSpPr txBox="1">
              <a:spLocks noChangeArrowheads="1"/>
            </p:cNvSpPr>
            <p:nvPr/>
          </p:nvSpPr>
          <p:spPr bwMode="auto">
            <a:xfrm>
              <a:off x="1827509" y="3848454"/>
              <a:ext cx="360516" cy="195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algn="ctr">
                <a:spcAft>
                  <a:spcPts val="0"/>
                </a:spcAft>
                <a:tabLst>
                  <a:tab pos="450215" algn="l"/>
                </a:tabLst>
              </a:pPr>
              <a:r>
                <a:rPr lang="es-MX" sz="1200" b="1" dirty="0" smtClean="0">
                  <a:effectLst/>
                  <a:latin typeface="Arial"/>
                  <a:ea typeface="Times New Roman"/>
                </a:rPr>
                <a:t>7.3</a:t>
              </a:r>
              <a:endParaRPr lang="es-MX" sz="2800" dirty="0">
                <a:effectLst/>
                <a:latin typeface="Times New Roman"/>
                <a:ea typeface="Times New Roman"/>
              </a:endParaRPr>
            </a:p>
          </p:txBody>
        </p:sp>
        <p:sp>
          <p:nvSpPr>
            <p:cNvPr id="24" name="Text Box 700"/>
            <p:cNvSpPr txBox="1">
              <a:spLocks noChangeArrowheads="1"/>
            </p:cNvSpPr>
            <p:nvPr/>
          </p:nvSpPr>
          <p:spPr bwMode="auto">
            <a:xfrm>
              <a:off x="4521373" y="4211731"/>
              <a:ext cx="338744" cy="195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algn="ctr">
                <a:spcAft>
                  <a:spcPts val="0"/>
                </a:spcAft>
                <a:tabLst>
                  <a:tab pos="450215" algn="l"/>
                </a:tabLst>
              </a:pPr>
              <a:r>
                <a:rPr lang="es-MX" sz="1200" b="1" dirty="0" smtClean="0">
                  <a:effectLst/>
                  <a:latin typeface="Arial"/>
                  <a:ea typeface="Times New Roman"/>
                </a:rPr>
                <a:t>7.1</a:t>
              </a:r>
              <a:endParaRPr lang="es-MX" sz="2800" dirty="0">
                <a:effectLst/>
                <a:latin typeface="Times New Roman"/>
                <a:ea typeface="Times New Roman"/>
              </a:endParaRPr>
            </a:p>
          </p:txBody>
        </p:sp>
        <p:sp>
          <p:nvSpPr>
            <p:cNvPr id="25" name="Text Box 700"/>
            <p:cNvSpPr txBox="1">
              <a:spLocks noChangeArrowheads="1"/>
            </p:cNvSpPr>
            <p:nvPr/>
          </p:nvSpPr>
          <p:spPr bwMode="auto">
            <a:xfrm>
              <a:off x="3950223" y="4209711"/>
              <a:ext cx="316972" cy="195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algn="ctr">
                <a:spcAft>
                  <a:spcPts val="0"/>
                </a:spcAft>
                <a:tabLst>
                  <a:tab pos="450215" algn="l"/>
                </a:tabLst>
              </a:pPr>
              <a:r>
                <a:rPr lang="es-MX" sz="1200" b="1" dirty="0" smtClean="0">
                  <a:effectLst/>
                  <a:latin typeface="Arial"/>
                  <a:ea typeface="Times New Roman"/>
                </a:rPr>
                <a:t>7.5</a:t>
              </a:r>
              <a:endParaRPr lang="es-MX" sz="2800" dirty="0">
                <a:effectLst/>
                <a:latin typeface="Times New Roman"/>
                <a:ea typeface="Times New Roman"/>
              </a:endParaRPr>
            </a:p>
          </p:txBody>
        </p:sp>
        <p:sp>
          <p:nvSpPr>
            <p:cNvPr id="26" name="Text Box 700"/>
            <p:cNvSpPr txBox="1">
              <a:spLocks noChangeArrowheads="1"/>
            </p:cNvSpPr>
            <p:nvPr/>
          </p:nvSpPr>
          <p:spPr bwMode="auto">
            <a:xfrm>
              <a:off x="3398437" y="4209711"/>
              <a:ext cx="327678" cy="195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algn="ctr">
                <a:spcAft>
                  <a:spcPts val="0"/>
                </a:spcAft>
                <a:tabLst>
                  <a:tab pos="450215" algn="l"/>
                </a:tabLst>
              </a:pPr>
              <a:r>
                <a:rPr lang="es-MX" sz="1200" b="1" dirty="0" smtClean="0">
                  <a:effectLst/>
                  <a:latin typeface="Arial"/>
                  <a:ea typeface="Times New Roman"/>
                </a:rPr>
                <a:t>6.9</a:t>
              </a:r>
              <a:endParaRPr lang="es-MX" sz="2800" dirty="0">
                <a:effectLst/>
                <a:latin typeface="Times New Roman"/>
                <a:ea typeface="Times New Roman"/>
              </a:endParaRPr>
            </a:p>
          </p:txBody>
        </p:sp>
        <p:sp>
          <p:nvSpPr>
            <p:cNvPr id="27" name="Text Box 700"/>
            <p:cNvSpPr txBox="1">
              <a:spLocks noChangeArrowheads="1"/>
            </p:cNvSpPr>
            <p:nvPr/>
          </p:nvSpPr>
          <p:spPr bwMode="auto">
            <a:xfrm>
              <a:off x="2905194" y="4240350"/>
              <a:ext cx="327859" cy="195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algn="ctr">
                <a:spcAft>
                  <a:spcPts val="0"/>
                </a:spcAft>
                <a:tabLst>
                  <a:tab pos="450215" algn="l"/>
                </a:tabLst>
              </a:pPr>
              <a:r>
                <a:rPr lang="es-MX" sz="1200" b="1" dirty="0" smtClean="0">
                  <a:effectLst/>
                  <a:latin typeface="Arial"/>
                  <a:ea typeface="Times New Roman"/>
                </a:rPr>
                <a:t>7.4</a:t>
              </a:r>
              <a:endParaRPr lang="es-MX" sz="2800" dirty="0">
                <a:effectLst/>
                <a:latin typeface="Times New Roman"/>
                <a:ea typeface="Times New Roman"/>
              </a:endParaRPr>
            </a:p>
          </p:txBody>
        </p:sp>
        <p:sp>
          <p:nvSpPr>
            <p:cNvPr id="28" name="Text Box 700"/>
            <p:cNvSpPr txBox="1">
              <a:spLocks noChangeArrowheads="1"/>
            </p:cNvSpPr>
            <p:nvPr/>
          </p:nvSpPr>
          <p:spPr bwMode="auto">
            <a:xfrm>
              <a:off x="2414409" y="4240350"/>
              <a:ext cx="317901" cy="195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algn="ctr">
                <a:spcAft>
                  <a:spcPts val="0"/>
                </a:spcAft>
                <a:tabLst>
                  <a:tab pos="450215" algn="l"/>
                </a:tabLst>
              </a:pPr>
              <a:r>
                <a:rPr lang="es-MX" sz="1200" b="1" dirty="0" smtClean="0">
                  <a:effectLst/>
                  <a:latin typeface="Arial"/>
                  <a:ea typeface="Times New Roman"/>
                </a:rPr>
                <a:t>6.5</a:t>
              </a:r>
              <a:endParaRPr lang="es-MX" sz="2800" dirty="0">
                <a:effectLst/>
                <a:latin typeface="Times New Roman"/>
                <a:ea typeface="Times New Roman"/>
              </a:endParaRPr>
            </a:p>
          </p:txBody>
        </p:sp>
        <p:sp>
          <p:nvSpPr>
            <p:cNvPr id="29" name="Text Box 700"/>
            <p:cNvSpPr txBox="1">
              <a:spLocks noChangeArrowheads="1"/>
            </p:cNvSpPr>
            <p:nvPr/>
          </p:nvSpPr>
          <p:spPr bwMode="auto">
            <a:xfrm>
              <a:off x="1838395" y="4240350"/>
              <a:ext cx="360516" cy="195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algn="ctr">
                <a:spcAft>
                  <a:spcPts val="0"/>
                </a:spcAft>
                <a:tabLst>
                  <a:tab pos="450215" algn="l"/>
                </a:tabLst>
              </a:pPr>
              <a:r>
                <a:rPr lang="es-MX" sz="1200" b="1" dirty="0" smtClean="0">
                  <a:effectLst/>
                  <a:latin typeface="Arial"/>
                  <a:ea typeface="Times New Roman"/>
                </a:rPr>
                <a:t>7.3</a:t>
              </a:r>
              <a:endParaRPr lang="es-MX" sz="2800" dirty="0">
                <a:effectLst/>
                <a:latin typeface="Times New Roman"/>
                <a:ea typeface="Times New Roman"/>
              </a:endParaRPr>
            </a:p>
          </p:txBody>
        </p:sp>
        <p:sp>
          <p:nvSpPr>
            <p:cNvPr id="30" name="Text Box 700"/>
            <p:cNvSpPr txBox="1">
              <a:spLocks noChangeArrowheads="1"/>
            </p:cNvSpPr>
            <p:nvPr/>
          </p:nvSpPr>
          <p:spPr bwMode="auto">
            <a:xfrm>
              <a:off x="4532259" y="4647171"/>
              <a:ext cx="338744" cy="195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algn="ctr">
                <a:spcAft>
                  <a:spcPts val="0"/>
                </a:spcAft>
                <a:tabLst>
                  <a:tab pos="450215" algn="l"/>
                </a:tabLst>
              </a:pPr>
              <a:r>
                <a:rPr lang="es-MX" sz="1200" b="1" dirty="0" smtClean="0">
                  <a:effectLst/>
                  <a:latin typeface="Arial"/>
                  <a:ea typeface="Times New Roman"/>
                </a:rPr>
                <a:t>7.1</a:t>
              </a:r>
              <a:endParaRPr lang="es-MX" sz="2800" dirty="0">
                <a:effectLst/>
                <a:latin typeface="Times New Roman"/>
                <a:ea typeface="Times New Roman"/>
              </a:endParaRPr>
            </a:p>
          </p:txBody>
        </p:sp>
        <p:sp>
          <p:nvSpPr>
            <p:cNvPr id="31" name="Text Box 700"/>
            <p:cNvSpPr txBox="1">
              <a:spLocks noChangeArrowheads="1"/>
            </p:cNvSpPr>
            <p:nvPr/>
          </p:nvSpPr>
          <p:spPr bwMode="auto">
            <a:xfrm>
              <a:off x="3961109" y="4645151"/>
              <a:ext cx="316972" cy="195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algn="ctr">
                <a:spcAft>
                  <a:spcPts val="0"/>
                </a:spcAft>
                <a:tabLst>
                  <a:tab pos="450215" algn="l"/>
                </a:tabLst>
              </a:pPr>
              <a:r>
                <a:rPr lang="es-MX" sz="1200" b="1" dirty="0" smtClean="0">
                  <a:effectLst/>
                  <a:latin typeface="Arial"/>
                  <a:ea typeface="Times New Roman"/>
                </a:rPr>
                <a:t>7.5</a:t>
              </a:r>
              <a:endParaRPr lang="es-MX" sz="2800" dirty="0">
                <a:effectLst/>
                <a:latin typeface="Times New Roman"/>
                <a:ea typeface="Times New Roman"/>
              </a:endParaRPr>
            </a:p>
          </p:txBody>
        </p:sp>
        <p:sp>
          <p:nvSpPr>
            <p:cNvPr id="32" name="Text Box 700"/>
            <p:cNvSpPr txBox="1">
              <a:spLocks noChangeArrowheads="1"/>
            </p:cNvSpPr>
            <p:nvPr/>
          </p:nvSpPr>
          <p:spPr bwMode="auto">
            <a:xfrm>
              <a:off x="3409323" y="4645151"/>
              <a:ext cx="327678" cy="195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algn="ctr">
                <a:spcAft>
                  <a:spcPts val="0"/>
                </a:spcAft>
                <a:tabLst>
                  <a:tab pos="450215" algn="l"/>
                </a:tabLst>
              </a:pPr>
              <a:r>
                <a:rPr lang="es-MX" sz="1200" b="1" dirty="0" smtClean="0">
                  <a:effectLst/>
                  <a:latin typeface="Arial"/>
                  <a:ea typeface="Times New Roman"/>
                </a:rPr>
                <a:t>6.9</a:t>
              </a:r>
              <a:endParaRPr lang="es-MX" sz="2800" dirty="0">
                <a:effectLst/>
                <a:latin typeface="Times New Roman"/>
                <a:ea typeface="Times New Roman"/>
              </a:endParaRPr>
            </a:p>
          </p:txBody>
        </p:sp>
        <p:sp>
          <p:nvSpPr>
            <p:cNvPr id="33" name="Text Box 700"/>
            <p:cNvSpPr txBox="1">
              <a:spLocks noChangeArrowheads="1"/>
            </p:cNvSpPr>
            <p:nvPr/>
          </p:nvSpPr>
          <p:spPr bwMode="auto">
            <a:xfrm>
              <a:off x="2916080" y="4675790"/>
              <a:ext cx="327859" cy="195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algn="ctr">
                <a:spcAft>
                  <a:spcPts val="0"/>
                </a:spcAft>
                <a:tabLst>
                  <a:tab pos="450215" algn="l"/>
                </a:tabLst>
              </a:pPr>
              <a:r>
                <a:rPr lang="es-MX" sz="1200" b="1" dirty="0" smtClean="0">
                  <a:effectLst/>
                  <a:latin typeface="Arial"/>
                  <a:ea typeface="Times New Roman"/>
                </a:rPr>
                <a:t>7.4</a:t>
              </a:r>
              <a:endParaRPr lang="es-MX" sz="2800" dirty="0">
                <a:effectLst/>
                <a:latin typeface="Times New Roman"/>
                <a:ea typeface="Times New Roman"/>
              </a:endParaRPr>
            </a:p>
          </p:txBody>
        </p:sp>
        <p:sp>
          <p:nvSpPr>
            <p:cNvPr id="34" name="Text Box 700"/>
            <p:cNvSpPr txBox="1">
              <a:spLocks noChangeArrowheads="1"/>
            </p:cNvSpPr>
            <p:nvPr/>
          </p:nvSpPr>
          <p:spPr bwMode="auto">
            <a:xfrm>
              <a:off x="2425295" y="4675790"/>
              <a:ext cx="317901" cy="195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algn="ctr">
                <a:spcAft>
                  <a:spcPts val="0"/>
                </a:spcAft>
                <a:tabLst>
                  <a:tab pos="450215" algn="l"/>
                </a:tabLst>
              </a:pPr>
              <a:r>
                <a:rPr lang="es-MX" sz="1200" b="1" dirty="0" smtClean="0">
                  <a:effectLst/>
                  <a:latin typeface="Arial"/>
                  <a:ea typeface="Times New Roman"/>
                </a:rPr>
                <a:t>6.5</a:t>
              </a:r>
              <a:endParaRPr lang="es-MX" sz="2800" dirty="0">
                <a:effectLst/>
                <a:latin typeface="Times New Roman"/>
                <a:ea typeface="Times New Roman"/>
              </a:endParaRPr>
            </a:p>
          </p:txBody>
        </p:sp>
        <p:sp>
          <p:nvSpPr>
            <p:cNvPr id="35" name="Text Box 700"/>
            <p:cNvSpPr txBox="1">
              <a:spLocks noChangeArrowheads="1"/>
            </p:cNvSpPr>
            <p:nvPr/>
          </p:nvSpPr>
          <p:spPr bwMode="auto">
            <a:xfrm>
              <a:off x="1849281" y="4675790"/>
              <a:ext cx="360516" cy="195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algn="ctr">
                <a:spcAft>
                  <a:spcPts val="0"/>
                </a:spcAft>
                <a:tabLst>
                  <a:tab pos="450215" algn="l"/>
                </a:tabLst>
              </a:pPr>
              <a:r>
                <a:rPr lang="es-MX" sz="1200" b="1" dirty="0" smtClean="0">
                  <a:effectLst/>
                  <a:latin typeface="Arial"/>
                  <a:ea typeface="Times New Roman"/>
                </a:rPr>
                <a:t>7.3</a:t>
              </a:r>
              <a:endParaRPr lang="es-MX" sz="2800" dirty="0">
                <a:effectLst/>
                <a:latin typeface="Times New Roman"/>
                <a:ea typeface="Times New Roman"/>
              </a:endParaRPr>
            </a:p>
          </p:txBody>
        </p:sp>
        <p:sp>
          <p:nvSpPr>
            <p:cNvPr id="36" name="Text Box 700"/>
            <p:cNvSpPr txBox="1">
              <a:spLocks noChangeArrowheads="1"/>
            </p:cNvSpPr>
            <p:nvPr/>
          </p:nvSpPr>
          <p:spPr bwMode="auto">
            <a:xfrm>
              <a:off x="4510485" y="5071713"/>
              <a:ext cx="338744" cy="195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algn="ctr">
                <a:spcAft>
                  <a:spcPts val="0"/>
                </a:spcAft>
                <a:tabLst>
                  <a:tab pos="450215" algn="l"/>
                </a:tabLst>
              </a:pPr>
              <a:r>
                <a:rPr lang="es-MX" sz="1200" b="1" dirty="0" smtClean="0">
                  <a:effectLst/>
                  <a:latin typeface="Arial"/>
                  <a:ea typeface="Times New Roman"/>
                </a:rPr>
                <a:t>7.1</a:t>
              </a:r>
              <a:endParaRPr lang="es-MX" sz="2800" dirty="0">
                <a:effectLst/>
                <a:latin typeface="Times New Roman"/>
                <a:ea typeface="Times New Roman"/>
              </a:endParaRPr>
            </a:p>
          </p:txBody>
        </p:sp>
        <p:sp>
          <p:nvSpPr>
            <p:cNvPr id="37" name="Text Box 700"/>
            <p:cNvSpPr txBox="1">
              <a:spLocks noChangeArrowheads="1"/>
            </p:cNvSpPr>
            <p:nvPr/>
          </p:nvSpPr>
          <p:spPr bwMode="auto">
            <a:xfrm>
              <a:off x="3939335" y="5069693"/>
              <a:ext cx="316972" cy="195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algn="ctr">
                <a:spcAft>
                  <a:spcPts val="0"/>
                </a:spcAft>
                <a:tabLst>
                  <a:tab pos="450215" algn="l"/>
                </a:tabLst>
              </a:pPr>
              <a:r>
                <a:rPr lang="es-MX" sz="1200" b="1" dirty="0" smtClean="0">
                  <a:effectLst/>
                  <a:latin typeface="Arial"/>
                  <a:ea typeface="Times New Roman"/>
                </a:rPr>
                <a:t>7.5</a:t>
              </a:r>
              <a:endParaRPr lang="es-MX" sz="2800" dirty="0">
                <a:effectLst/>
                <a:latin typeface="Times New Roman"/>
                <a:ea typeface="Times New Roman"/>
              </a:endParaRPr>
            </a:p>
          </p:txBody>
        </p:sp>
        <p:sp>
          <p:nvSpPr>
            <p:cNvPr id="38" name="Text Box 700"/>
            <p:cNvSpPr txBox="1">
              <a:spLocks noChangeArrowheads="1"/>
            </p:cNvSpPr>
            <p:nvPr/>
          </p:nvSpPr>
          <p:spPr bwMode="auto">
            <a:xfrm>
              <a:off x="3387549" y="5069693"/>
              <a:ext cx="327678" cy="195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algn="ctr">
                <a:spcAft>
                  <a:spcPts val="0"/>
                </a:spcAft>
                <a:tabLst>
                  <a:tab pos="450215" algn="l"/>
                </a:tabLst>
              </a:pPr>
              <a:r>
                <a:rPr lang="es-MX" sz="1200" b="1" dirty="0" smtClean="0">
                  <a:effectLst/>
                  <a:latin typeface="Arial"/>
                  <a:ea typeface="Times New Roman"/>
                </a:rPr>
                <a:t>6.9</a:t>
              </a:r>
              <a:endParaRPr lang="es-MX" sz="2800" dirty="0">
                <a:effectLst/>
                <a:latin typeface="Times New Roman"/>
                <a:ea typeface="Times New Roman"/>
              </a:endParaRPr>
            </a:p>
          </p:txBody>
        </p:sp>
        <p:sp>
          <p:nvSpPr>
            <p:cNvPr id="39" name="Text Box 700"/>
            <p:cNvSpPr txBox="1">
              <a:spLocks noChangeArrowheads="1"/>
            </p:cNvSpPr>
            <p:nvPr/>
          </p:nvSpPr>
          <p:spPr bwMode="auto">
            <a:xfrm>
              <a:off x="2894306" y="5100332"/>
              <a:ext cx="327859" cy="195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algn="ctr">
                <a:spcAft>
                  <a:spcPts val="0"/>
                </a:spcAft>
                <a:tabLst>
                  <a:tab pos="450215" algn="l"/>
                </a:tabLst>
              </a:pPr>
              <a:r>
                <a:rPr lang="es-MX" sz="1200" b="1" dirty="0" smtClean="0">
                  <a:effectLst/>
                  <a:latin typeface="Arial"/>
                  <a:ea typeface="Times New Roman"/>
                </a:rPr>
                <a:t>7.4</a:t>
              </a:r>
              <a:endParaRPr lang="es-MX" sz="2800" dirty="0">
                <a:effectLst/>
                <a:latin typeface="Times New Roman"/>
                <a:ea typeface="Times New Roman"/>
              </a:endParaRPr>
            </a:p>
          </p:txBody>
        </p:sp>
        <p:sp>
          <p:nvSpPr>
            <p:cNvPr id="40" name="Text Box 700"/>
            <p:cNvSpPr txBox="1">
              <a:spLocks noChangeArrowheads="1"/>
            </p:cNvSpPr>
            <p:nvPr/>
          </p:nvSpPr>
          <p:spPr bwMode="auto">
            <a:xfrm>
              <a:off x="2403521" y="5100332"/>
              <a:ext cx="317901" cy="195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algn="ctr">
                <a:spcAft>
                  <a:spcPts val="0"/>
                </a:spcAft>
                <a:tabLst>
                  <a:tab pos="450215" algn="l"/>
                </a:tabLst>
              </a:pPr>
              <a:r>
                <a:rPr lang="es-MX" sz="1200" b="1" dirty="0" smtClean="0">
                  <a:effectLst/>
                  <a:latin typeface="Arial"/>
                  <a:ea typeface="Times New Roman"/>
                </a:rPr>
                <a:t>6.5</a:t>
              </a:r>
              <a:endParaRPr lang="es-MX" sz="2800" dirty="0">
                <a:effectLst/>
                <a:latin typeface="Times New Roman"/>
                <a:ea typeface="Times New Roman"/>
              </a:endParaRPr>
            </a:p>
          </p:txBody>
        </p:sp>
        <p:sp>
          <p:nvSpPr>
            <p:cNvPr id="41" name="Text Box 700"/>
            <p:cNvSpPr txBox="1">
              <a:spLocks noChangeArrowheads="1"/>
            </p:cNvSpPr>
            <p:nvPr/>
          </p:nvSpPr>
          <p:spPr bwMode="auto">
            <a:xfrm>
              <a:off x="1827507" y="5100332"/>
              <a:ext cx="360516" cy="195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algn="ctr">
                <a:spcAft>
                  <a:spcPts val="0"/>
                </a:spcAft>
                <a:tabLst>
                  <a:tab pos="450215" algn="l"/>
                </a:tabLst>
              </a:pPr>
              <a:r>
                <a:rPr lang="es-MX" sz="1200" b="1" dirty="0" smtClean="0">
                  <a:effectLst/>
                  <a:latin typeface="Arial"/>
                  <a:ea typeface="Times New Roman"/>
                </a:rPr>
                <a:t>7.3</a:t>
              </a:r>
              <a:endParaRPr lang="es-MX" sz="2800" dirty="0">
                <a:effectLst/>
                <a:latin typeface="Times New Roman"/>
                <a:ea typeface="Times New Roman"/>
              </a:endParaRPr>
            </a:p>
          </p:txBody>
        </p:sp>
        <p:sp>
          <p:nvSpPr>
            <p:cNvPr id="42" name="Text Box 700"/>
            <p:cNvSpPr txBox="1">
              <a:spLocks noChangeArrowheads="1"/>
            </p:cNvSpPr>
            <p:nvPr/>
          </p:nvSpPr>
          <p:spPr bwMode="auto">
            <a:xfrm>
              <a:off x="4510485" y="5485371"/>
              <a:ext cx="338744" cy="195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algn="ctr">
                <a:spcAft>
                  <a:spcPts val="0"/>
                </a:spcAft>
                <a:tabLst>
                  <a:tab pos="450215" algn="l"/>
                </a:tabLst>
              </a:pPr>
              <a:r>
                <a:rPr lang="es-MX" sz="1200" b="1" dirty="0" smtClean="0">
                  <a:effectLst/>
                  <a:latin typeface="Arial"/>
                  <a:ea typeface="Times New Roman"/>
                </a:rPr>
                <a:t>7.1</a:t>
              </a:r>
              <a:endParaRPr lang="es-MX" sz="2800" dirty="0">
                <a:effectLst/>
                <a:latin typeface="Times New Roman"/>
                <a:ea typeface="Times New Roman"/>
              </a:endParaRPr>
            </a:p>
          </p:txBody>
        </p:sp>
        <p:sp>
          <p:nvSpPr>
            <p:cNvPr id="43" name="Text Box 700"/>
            <p:cNvSpPr txBox="1">
              <a:spLocks noChangeArrowheads="1"/>
            </p:cNvSpPr>
            <p:nvPr/>
          </p:nvSpPr>
          <p:spPr bwMode="auto">
            <a:xfrm>
              <a:off x="3939335" y="5483351"/>
              <a:ext cx="316972" cy="195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algn="ctr">
                <a:spcAft>
                  <a:spcPts val="0"/>
                </a:spcAft>
                <a:tabLst>
                  <a:tab pos="450215" algn="l"/>
                </a:tabLst>
              </a:pPr>
              <a:r>
                <a:rPr lang="es-MX" sz="1200" b="1" dirty="0" smtClean="0">
                  <a:effectLst/>
                  <a:latin typeface="Arial"/>
                  <a:ea typeface="Times New Roman"/>
                </a:rPr>
                <a:t>7.5</a:t>
              </a:r>
              <a:endParaRPr lang="es-MX" sz="2800" dirty="0">
                <a:effectLst/>
                <a:latin typeface="Times New Roman"/>
                <a:ea typeface="Times New Roman"/>
              </a:endParaRPr>
            </a:p>
          </p:txBody>
        </p:sp>
        <p:sp>
          <p:nvSpPr>
            <p:cNvPr id="44" name="Text Box 700"/>
            <p:cNvSpPr txBox="1">
              <a:spLocks noChangeArrowheads="1"/>
            </p:cNvSpPr>
            <p:nvPr/>
          </p:nvSpPr>
          <p:spPr bwMode="auto">
            <a:xfrm>
              <a:off x="3387549" y="5483351"/>
              <a:ext cx="327678" cy="195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algn="ctr">
                <a:spcAft>
                  <a:spcPts val="0"/>
                </a:spcAft>
                <a:tabLst>
                  <a:tab pos="450215" algn="l"/>
                </a:tabLst>
              </a:pPr>
              <a:r>
                <a:rPr lang="es-MX" sz="1200" b="1" dirty="0" smtClean="0">
                  <a:effectLst/>
                  <a:latin typeface="Arial"/>
                  <a:ea typeface="Times New Roman"/>
                </a:rPr>
                <a:t>6.9</a:t>
              </a:r>
              <a:endParaRPr lang="es-MX" sz="2800" dirty="0">
                <a:effectLst/>
                <a:latin typeface="Times New Roman"/>
                <a:ea typeface="Times New Roman"/>
              </a:endParaRPr>
            </a:p>
          </p:txBody>
        </p:sp>
        <p:sp>
          <p:nvSpPr>
            <p:cNvPr id="46" name="Text Box 700"/>
            <p:cNvSpPr txBox="1">
              <a:spLocks noChangeArrowheads="1"/>
            </p:cNvSpPr>
            <p:nvPr/>
          </p:nvSpPr>
          <p:spPr bwMode="auto">
            <a:xfrm>
              <a:off x="2894306" y="5513990"/>
              <a:ext cx="327859" cy="195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algn="ctr">
                <a:spcAft>
                  <a:spcPts val="0"/>
                </a:spcAft>
                <a:tabLst>
                  <a:tab pos="450215" algn="l"/>
                </a:tabLst>
              </a:pPr>
              <a:r>
                <a:rPr lang="es-MX" sz="1200" b="1" dirty="0" smtClean="0">
                  <a:effectLst/>
                  <a:latin typeface="Arial"/>
                  <a:ea typeface="Times New Roman"/>
                </a:rPr>
                <a:t>7.4</a:t>
              </a:r>
              <a:endParaRPr lang="es-MX" sz="2800" dirty="0">
                <a:effectLst/>
                <a:latin typeface="Times New Roman"/>
                <a:ea typeface="Times New Roman"/>
              </a:endParaRPr>
            </a:p>
          </p:txBody>
        </p:sp>
        <p:sp>
          <p:nvSpPr>
            <p:cNvPr id="47" name="Text Box 700"/>
            <p:cNvSpPr txBox="1">
              <a:spLocks noChangeArrowheads="1"/>
            </p:cNvSpPr>
            <p:nvPr/>
          </p:nvSpPr>
          <p:spPr bwMode="auto">
            <a:xfrm>
              <a:off x="2403521" y="5513990"/>
              <a:ext cx="317901" cy="195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algn="ctr">
                <a:spcAft>
                  <a:spcPts val="0"/>
                </a:spcAft>
                <a:tabLst>
                  <a:tab pos="450215" algn="l"/>
                </a:tabLst>
              </a:pPr>
              <a:r>
                <a:rPr lang="es-MX" sz="1200" b="1" dirty="0" smtClean="0">
                  <a:effectLst/>
                  <a:latin typeface="Arial"/>
                  <a:ea typeface="Times New Roman"/>
                </a:rPr>
                <a:t>6.5</a:t>
              </a:r>
              <a:endParaRPr lang="es-MX" sz="2800" dirty="0">
                <a:effectLst/>
                <a:latin typeface="Times New Roman"/>
                <a:ea typeface="Times New Roman"/>
              </a:endParaRPr>
            </a:p>
          </p:txBody>
        </p:sp>
        <p:sp>
          <p:nvSpPr>
            <p:cNvPr id="48" name="Text Box 700"/>
            <p:cNvSpPr txBox="1">
              <a:spLocks noChangeArrowheads="1"/>
            </p:cNvSpPr>
            <p:nvPr/>
          </p:nvSpPr>
          <p:spPr bwMode="auto">
            <a:xfrm>
              <a:off x="1827507" y="5513990"/>
              <a:ext cx="360516" cy="195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algn="ctr">
                <a:spcAft>
                  <a:spcPts val="0"/>
                </a:spcAft>
                <a:tabLst>
                  <a:tab pos="450215" algn="l"/>
                </a:tabLst>
              </a:pPr>
              <a:r>
                <a:rPr lang="es-MX" sz="1200" b="1" dirty="0" smtClean="0">
                  <a:effectLst/>
                  <a:latin typeface="Arial"/>
                  <a:ea typeface="Times New Roman"/>
                </a:rPr>
                <a:t>7.3</a:t>
              </a:r>
              <a:endParaRPr lang="es-MX" sz="2800" dirty="0">
                <a:effectLst/>
                <a:latin typeface="Times New Roman"/>
                <a:ea typeface="Times New Roman"/>
              </a:endParaRPr>
            </a:p>
          </p:txBody>
        </p:sp>
      </p:grpSp>
      <p:sp>
        <p:nvSpPr>
          <p:cNvPr id="49" name="1 Título"/>
          <p:cNvSpPr txBox="1">
            <a:spLocks/>
          </p:cNvSpPr>
          <p:nvPr/>
        </p:nvSpPr>
        <p:spPr bwMode="auto">
          <a:xfrm>
            <a:off x="3230088" y="-80010"/>
            <a:ext cx="5913911" cy="819038"/>
          </a:xfrm>
          <a:prstGeom prst="rect">
            <a:avLst/>
          </a:prstGeom>
          <a:noFill/>
          <a:ln>
            <a:miter lim="800000"/>
            <a:headEnd/>
            <a:tailEnd/>
          </a:ln>
        </p:spPr>
        <p:txBody>
          <a:bodyPr anchor="ctr"/>
          <a:lstStyle/>
          <a:p>
            <a:pPr algn="r" fontAlgn="auto">
              <a:spcAft>
                <a:spcPts val="0"/>
              </a:spcAft>
              <a:defRPr/>
            </a:pPr>
            <a:r>
              <a:rPr lang="es-MX" sz="1200" b="1" dirty="0">
                <a:solidFill>
                  <a:schemeClr val="tx1">
                    <a:lumMod val="50000"/>
                    <a:lumOff val="50000"/>
                  </a:schemeClr>
                </a:solidFill>
              </a:rPr>
              <a:t>ACUERDO 696 POR EL QUE SE ESTABLECEN NORMAS GENERALES PARA </a:t>
            </a:r>
            <a:r>
              <a:rPr lang="es-MX" sz="1200" b="1" dirty="0" smtClean="0">
                <a:solidFill>
                  <a:schemeClr val="tx1">
                    <a:lumMod val="50000"/>
                    <a:lumOff val="50000"/>
                  </a:schemeClr>
                </a:solidFill>
              </a:rPr>
              <a:t>LA EVALUACIÓN</a:t>
            </a:r>
            <a:r>
              <a:rPr lang="es-MX" sz="1200" b="1" dirty="0">
                <a:solidFill>
                  <a:schemeClr val="tx1">
                    <a:lumMod val="50000"/>
                    <a:lumOff val="50000"/>
                  </a:schemeClr>
                </a:solidFill>
              </a:rPr>
              <a:t>, ACREDITACIÓN, PROMOCIÓN Y CERTIFICACIÓN EN LA EDUCACIÓN </a:t>
            </a:r>
            <a:r>
              <a:rPr lang="es-MX" sz="1200" b="1" dirty="0" smtClean="0">
                <a:solidFill>
                  <a:schemeClr val="tx1">
                    <a:lumMod val="50000"/>
                    <a:lumOff val="50000"/>
                  </a:schemeClr>
                </a:solidFill>
              </a:rPr>
              <a:t>BÁSICA</a:t>
            </a:r>
            <a:endParaRPr lang="es-MX" sz="1200" b="1" dirty="0">
              <a:solidFill>
                <a:schemeClr val="tx1">
                  <a:lumMod val="50000"/>
                  <a:lumOff val="50000"/>
                </a:schemeClr>
              </a:solidFill>
            </a:endParaRPr>
          </a:p>
        </p:txBody>
      </p:sp>
      <p:pic>
        <p:nvPicPr>
          <p:cNvPr id="50" name="Picture 11" descr="C:\Users\perezj\Desktop\Logo institucional 2013 - 2018.jpg"/>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35290" y="-95000"/>
            <a:ext cx="1705448" cy="739028"/>
          </a:xfrm>
          <a:prstGeom prst="rect">
            <a:avLst/>
          </a:prstGeom>
          <a:noFill/>
          <a:ln w="9525">
            <a:noFill/>
            <a:miter lim="800000"/>
            <a:headEnd/>
            <a:tailEnd/>
          </a:ln>
        </p:spPr>
      </p:pic>
    </p:spTree>
    <p:extLst>
      <p:ext uri="{BB962C8B-B14F-4D97-AF65-F5344CB8AC3E}">
        <p14:creationId xmlns:p14="http://schemas.microsoft.com/office/powerpoint/2010/main" xmlns="" val="34640566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algn="l"/>
            <a:endParaRPr lang="es-ES" dirty="0">
              <a:cs typeface="Arial" charset="0"/>
            </a:endParaRPr>
          </a:p>
        </p:txBody>
      </p:sp>
      <p:sp>
        <p:nvSpPr>
          <p:cNvPr id="45" name="Rectángulo redondeado 5"/>
          <p:cNvSpPr/>
          <p:nvPr/>
        </p:nvSpPr>
        <p:spPr>
          <a:xfrm>
            <a:off x="75914" y="884707"/>
            <a:ext cx="2758726" cy="351519"/>
          </a:xfrm>
          <a:prstGeom prst="roundRect">
            <a:avLst/>
          </a:prstGeom>
          <a:gradFill>
            <a:gsLst>
              <a:gs pos="0">
                <a:schemeClr val="tx1">
                  <a:lumMod val="50000"/>
                  <a:lumOff val="50000"/>
                </a:schemeClr>
              </a:gs>
              <a:gs pos="100000">
                <a:schemeClr val="bg1">
                  <a:lumMod val="65000"/>
                </a:schemeClr>
              </a:gs>
            </a:gsLst>
          </a:gradFill>
          <a:ln w="0">
            <a:solidFill>
              <a:srgbClr val="C00000"/>
            </a:solidFill>
          </a:ln>
        </p:spPr>
        <p:style>
          <a:lnRef idx="1">
            <a:schemeClr val="dk1"/>
          </a:lnRef>
          <a:fillRef idx="3">
            <a:schemeClr val="dk1"/>
          </a:fillRef>
          <a:effectRef idx="2">
            <a:schemeClr val="dk1"/>
          </a:effectRef>
          <a:fontRef idx="minor">
            <a:schemeClr val="lt1"/>
          </a:fontRef>
        </p:style>
        <p:txBody>
          <a:bodyPr rtlCol="0" anchor="ctr"/>
          <a:lstStyle/>
          <a:p>
            <a:pPr algn="ctr"/>
            <a:r>
              <a:rPr lang="es-ES" b="1" dirty="0" smtClean="0">
                <a:solidFill>
                  <a:prstClr val="white"/>
                </a:solidFill>
              </a:rPr>
              <a:t>DISPOSICIONES</a:t>
            </a:r>
            <a:endParaRPr lang="es-ES" b="1" dirty="0">
              <a:solidFill>
                <a:prstClr val="white"/>
              </a:solidFill>
            </a:endParaRPr>
          </a:p>
        </p:txBody>
      </p:sp>
      <p:sp>
        <p:nvSpPr>
          <p:cNvPr id="8" name="7 CuadroTexto"/>
          <p:cNvSpPr txBox="1"/>
          <p:nvPr/>
        </p:nvSpPr>
        <p:spPr>
          <a:xfrm>
            <a:off x="469899" y="1416030"/>
            <a:ext cx="7994013" cy="1200329"/>
          </a:xfrm>
          <a:prstGeom prst="rect">
            <a:avLst/>
          </a:prstGeom>
          <a:noFill/>
        </p:spPr>
        <p:txBody>
          <a:bodyPr wrap="square" rtlCol="0">
            <a:spAutoFit/>
          </a:bodyPr>
          <a:lstStyle/>
          <a:p>
            <a:pPr algn="just"/>
            <a:r>
              <a:rPr lang="es-ES" dirty="0"/>
              <a:t>El registro de información en el Reporte de Evaluación para comunicar a los padres de familia o tutores sobre los resultados de la evaluación y apoyos que requieren sus hijos o pupilos, se señala enseguida:</a:t>
            </a:r>
            <a:endParaRPr lang="es-MX" dirty="0"/>
          </a:p>
          <a:p>
            <a:pPr algn="just"/>
            <a:endParaRPr lang="es-MX" dirty="0"/>
          </a:p>
        </p:txBody>
      </p:sp>
      <p:graphicFrame>
        <p:nvGraphicFramePr>
          <p:cNvPr id="7" name="6 Tabla"/>
          <p:cNvGraphicFramePr>
            <a:graphicFrameLocks noGrp="1"/>
          </p:cNvGraphicFramePr>
          <p:nvPr>
            <p:extLst>
              <p:ext uri="{D42A27DB-BD31-4B8C-83A1-F6EECF244321}">
                <p14:modId xmlns:p14="http://schemas.microsoft.com/office/powerpoint/2010/main" xmlns="" val="2111551128"/>
              </p:ext>
            </p:extLst>
          </p:nvPr>
        </p:nvGraphicFramePr>
        <p:xfrm>
          <a:off x="469900" y="2421572"/>
          <a:ext cx="7994013" cy="3006090"/>
        </p:xfrm>
        <a:graphic>
          <a:graphicData uri="http://schemas.openxmlformats.org/drawingml/2006/table">
            <a:tbl>
              <a:tblPr firstRow="1" firstCol="1" bandRow="1">
                <a:tableStyleId>{073A0DAA-6AF3-43AB-8588-CEC1D06C72B9}</a:tableStyleId>
              </a:tblPr>
              <a:tblGrid>
                <a:gridCol w="1227454"/>
                <a:gridCol w="3351072"/>
                <a:gridCol w="3415487"/>
              </a:tblGrid>
              <a:tr h="386080">
                <a:tc>
                  <a:txBody>
                    <a:bodyPr/>
                    <a:lstStyle/>
                    <a:p>
                      <a:pPr algn="ctr">
                        <a:lnSpc>
                          <a:spcPct val="115000"/>
                        </a:lnSpc>
                        <a:spcAft>
                          <a:spcPts val="0"/>
                        </a:spcAft>
                      </a:pPr>
                      <a:r>
                        <a:rPr lang="es-MX" sz="1500" dirty="0">
                          <a:solidFill>
                            <a:schemeClr val="tx1"/>
                          </a:solidFill>
                          <a:effectLst/>
                        </a:rPr>
                        <a:t>BIMESTRE</a:t>
                      </a:r>
                      <a:endParaRPr lang="es-MX" sz="1500" dirty="0">
                        <a:solidFill>
                          <a:schemeClr val="tx1"/>
                        </a:solidFill>
                        <a:effectLst/>
                        <a:latin typeface="Calibri"/>
                        <a:ea typeface="Times New Roman"/>
                        <a:cs typeface="Times New Roman"/>
                      </a:endParaRPr>
                    </a:p>
                  </a:txBody>
                  <a:tcPr marL="45720" marR="45720" marT="9525" marB="9525" anchor="ctr">
                    <a:solidFill>
                      <a:schemeClr val="bg1">
                        <a:lumMod val="75000"/>
                      </a:schemeClr>
                    </a:solidFill>
                  </a:tcPr>
                </a:tc>
                <a:tc>
                  <a:txBody>
                    <a:bodyPr/>
                    <a:lstStyle/>
                    <a:p>
                      <a:pPr algn="ctr">
                        <a:lnSpc>
                          <a:spcPct val="115000"/>
                        </a:lnSpc>
                        <a:spcAft>
                          <a:spcPts val="0"/>
                        </a:spcAft>
                      </a:pPr>
                      <a:r>
                        <a:rPr lang="es-MX" sz="1500" dirty="0">
                          <a:solidFill>
                            <a:schemeClr val="tx1"/>
                          </a:solidFill>
                          <a:effectLst/>
                        </a:rPr>
                        <a:t>PERIODO DE EVALUACIÓN</a:t>
                      </a:r>
                      <a:endParaRPr lang="es-MX" sz="1500" dirty="0">
                        <a:solidFill>
                          <a:schemeClr val="tx1"/>
                        </a:solidFill>
                        <a:effectLst/>
                        <a:latin typeface="Calibri"/>
                        <a:ea typeface="Times New Roman"/>
                        <a:cs typeface="Times New Roman"/>
                      </a:endParaRPr>
                    </a:p>
                  </a:txBody>
                  <a:tcPr marL="45720" marR="45720" marT="9525" marB="9525" anchor="ctr">
                    <a:solidFill>
                      <a:schemeClr val="bg1">
                        <a:lumMod val="75000"/>
                      </a:schemeClr>
                    </a:solidFill>
                  </a:tcPr>
                </a:tc>
                <a:tc>
                  <a:txBody>
                    <a:bodyPr/>
                    <a:lstStyle/>
                    <a:p>
                      <a:pPr algn="ctr">
                        <a:lnSpc>
                          <a:spcPct val="115000"/>
                        </a:lnSpc>
                        <a:spcAft>
                          <a:spcPts val="0"/>
                        </a:spcAft>
                      </a:pPr>
                      <a:r>
                        <a:rPr lang="es-MX" sz="1500" dirty="0">
                          <a:solidFill>
                            <a:schemeClr val="tx1"/>
                          </a:solidFill>
                          <a:effectLst/>
                        </a:rPr>
                        <a:t>REGISTRO Y COMUNICACIÓN DE LOS RESULTADOS DE LA EVALUACIÓN</a:t>
                      </a:r>
                      <a:endParaRPr lang="es-MX" sz="1500" dirty="0">
                        <a:solidFill>
                          <a:schemeClr val="tx1"/>
                        </a:solidFill>
                        <a:effectLst/>
                        <a:latin typeface="Calibri"/>
                        <a:ea typeface="Times New Roman"/>
                        <a:cs typeface="Times New Roman"/>
                      </a:endParaRPr>
                    </a:p>
                  </a:txBody>
                  <a:tcPr marL="45720" marR="45720" marT="9525" marB="9525" anchor="ctr">
                    <a:solidFill>
                      <a:schemeClr val="bg1">
                        <a:lumMod val="75000"/>
                      </a:schemeClr>
                    </a:solidFill>
                  </a:tcPr>
                </a:tc>
              </a:tr>
              <a:tr h="292735">
                <a:tc>
                  <a:txBody>
                    <a:bodyPr/>
                    <a:lstStyle/>
                    <a:p>
                      <a:pPr algn="ctr">
                        <a:lnSpc>
                          <a:spcPct val="115000"/>
                        </a:lnSpc>
                        <a:spcAft>
                          <a:spcPts val="0"/>
                        </a:spcAft>
                      </a:pPr>
                      <a:r>
                        <a:rPr lang="es-MX" sz="1500" dirty="0">
                          <a:solidFill>
                            <a:schemeClr val="tx1"/>
                          </a:solidFill>
                          <a:effectLst/>
                        </a:rPr>
                        <a:t>I</a:t>
                      </a:r>
                      <a:endParaRPr lang="es-MX" sz="1500" dirty="0">
                        <a:solidFill>
                          <a:schemeClr val="tx1"/>
                        </a:solidFill>
                        <a:effectLst/>
                        <a:latin typeface="Calibri"/>
                        <a:ea typeface="Times New Roman"/>
                        <a:cs typeface="Times New Roman"/>
                      </a:endParaRPr>
                    </a:p>
                  </a:txBody>
                  <a:tcPr marL="36195" marR="36195" marT="9525" marB="9525" anchor="ctr">
                    <a:solidFill>
                      <a:schemeClr val="bg1">
                        <a:lumMod val="85000"/>
                      </a:schemeClr>
                    </a:solidFill>
                  </a:tcPr>
                </a:tc>
                <a:tc>
                  <a:txBody>
                    <a:bodyPr/>
                    <a:lstStyle/>
                    <a:p>
                      <a:pPr algn="just">
                        <a:lnSpc>
                          <a:spcPct val="115000"/>
                        </a:lnSpc>
                        <a:spcAft>
                          <a:spcPts val="0"/>
                        </a:spcAft>
                      </a:pPr>
                      <a:r>
                        <a:rPr lang="es-MX" sz="1500" dirty="0">
                          <a:effectLst/>
                        </a:rPr>
                        <a:t>Del inicio del ciclo escolar al mes de octubre.</a:t>
                      </a:r>
                      <a:endParaRPr lang="es-MX" sz="1500" dirty="0">
                        <a:effectLst/>
                        <a:latin typeface="Calibri"/>
                        <a:ea typeface="Times New Roman"/>
                        <a:cs typeface="Times New Roman"/>
                      </a:endParaRPr>
                    </a:p>
                  </a:txBody>
                  <a:tcPr marL="45720" marR="45720" marT="9525" marB="9525" anchor="ctr">
                    <a:solidFill>
                      <a:schemeClr val="bg1">
                        <a:lumMod val="85000"/>
                      </a:schemeClr>
                    </a:solidFill>
                  </a:tcPr>
                </a:tc>
                <a:tc>
                  <a:txBody>
                    <a:bodyPr/>
                    <a:lstStyle/>
                    <a:p>
                      <a:pPr algn="just">
                        <a:lnSpc>
                          <a:spcPct val="115000"/>
                        </a:lnSpc>
                        <a:spcAft>
                          <a:spcPts val="0"/>
                        </a:spcAft>
                      </a:pPr>
                      <a:r>
                        <a:rPr lang="es-MX" sz="1500" dirty="0">
                          <a:effectLst/>
                        </a:rPr>
                        <a:t>Antes de que concluya el mes de octubre.</a:t>
                      </a:r>
                      <a:endParaRPr lang="es-MX" sz="1500" dirty="0">
                        <a:effectLst/>
                        <a:latin typeface="Calibri"/>
                        <a:ea typeface="Times New Roman"/>
                        <a:cs typeface="Times New Roman"/>
                      </a:endParaRPr>
                    </a:p>
                  </a:txBody>
                  <a:tcPr marL="45720" marR="45720" marT="9525" marB="9525" anchor="ctr">
                    <a:solidFill>
                      <a:schemeClr val="bg1">
                        <a:lumMod val="85000"/>
                      </a:schemeClr>
                    </a:solidFill>
                  </a:tcPr>
                </a:tc>
              </a:tr>
              <a:tr h="243205">
                <a:tc>
                  <a:txBody>
                    <a:bodyPr/>
                    <a:lstStyle/>
                    <a:p>
                      <a:pPr algn="ctr">
                        <a:lnSpc>
                          <a:spcPct val="115000"/>
                        </a:lnSpc>
                        <a:spcAft>
                          <a:spcPts val="0"/>
                        </a:spcAft>
                      </a:pPr>
                      <a:r>
                        <a:rPr lang="es-MX" sz="1500" dirty="0">
                          <a:solidFill>
                            <a:schemeClr val="tx1"/>
                          </a:solidFill>
                          <a:effectLst/>
                        </a:rPr>
                        <a:t>II</a:t>
                      </a:r>
                      <a:endParaRPr lang="es-MX" sz="1500" dirty="0">
                        <a:solidFill>
                          <a:schemeClr val="tx1"/>
                        </a:solidFill>
                        <a:effectLst/>
                        <a:latin typeface="Calibri"/>
                        <a:ea typeface="Times New Roman"/>
                        <a:cs typeface="Times New Roman"/>
                      </a:endParaRPr>
                    </a:p>
                  </a:txBody>
                  <a:tcPr marL="36195" marR="36195" marT="9525" marB="9525" anchor="ctr">
                    <a:solidFill>
                      <a:schemeClr val="bg1">
                        <a:lumMod val="85000"/>
                      </a:schemeClr>
                    </a:solidFill>
                  </a:tcPr>
                </a:tc>
                <a:tc>
                  <a:txBody>
                    <a:bodyPr/>
                    <a:lstStyle/>
                    <a:p>
                      <a:pPr algn="just">
                        <a:lnSpc>
                          <a:spcPct val="115000"/>
                        </a:lnSpc>
                        <a:spcAft>
                          <a:spcPts val="0"/>
                        </a:spcAft>
                      </a:pPr>
                      <a:r>
                        <a:rPr lang="es-MX" sz="1500" dirty="0">
                          <a:effectLst/>
                        </a:rPr>
                        <a:t>De noviembre a diciembre de cada ciclo escolar.</a:t>
                      </a:r>
                      <a:endParaRPr lang="es-MX" sz="1500" dirty="0">
                        <a:effectLst/>
                        <a:latin typeface="Calibri"/>
                        <a:ea typeface="Times New Roman"/>
                        <a:cs typeface="Times New Roman"/>
                      </a:endParaRPr>
                    </a:p>
                  </a:txBody>
                  <a:tcPr marL="45720" marR="45720" marT="9525" marB="9525" anchor="ctr">
                    <a:solidFill>
                      <a:schemeClr val="bg1">
                        <a:lumMod val="85000"/>
                      </a:schemeClr>
                    </a:solidFill>
                  </a:tcPr>
                </a:tc>
                <a:tc>
                  <a:txBody>
                    <a:bodyPr/>
                    <a:lstStyle/>
                    <a:p>
                      <a:pPr algn="just">
                        <a:lnSpc>
                          <a:spcPct val="115000"/>
                        </a:lnSpc>
                        <a:spcAft>
                          <a:spcPts val="0"/>
                        </a:spcAft>
                      </a:pPr>
                      <a:r>
                        <a:rPr lang="es-MX" sz="1500" dirty="0">
                          <a:effectLst/>
                        </a:rPr>
                        <a:t>Antes de que inicie el periodo de vacaciones.</a:t>
                      </a:r>
                      <a:endParaRPr lang="es-MX" sz="1500" dirty="0">
                        <a:effectLst/>
                        <a:latin typeface="Calibri"/>
                        <a:ea typeface="Times New Roman"/>
                        <a:cs typeface="Times New Roman"/>
                      </a:endParaRPr>
                    </a:p>
                  </a:txBody>
                  <a:tcPr marL="45720" marR="45720" marT="9525" marB="9525" anchor="ctr">
                    <a:solidFill>
                      <a:schemeClr val="bg1">
                        <a:lumMod val="85000"/>
                      </a:schemeClr>
                    </a:solidFill>
                  </a:tcPr>
                </a:tc>
              </a:tr>
              <a:tr h="229870">
                <a:tc>
                  <a:txBody>
                    <a:bodyPr/>
                    <a:lstStyle/>
                    <a:p>
                      <a:pPr algn="ctr">
                        <a:lnSpc>
                          <a:spcPct val="115000"/>
                        </a:lnSpc>
                        <a:spcAft>
                          <a:spcPts val="0"/>
                        </a:spcAft>
                      </a:pPr>
                      <a:r>
                        <a:rPr lang="es-MX" sz="1500" dirty="0">
                          <a:solidFill>
                            <a:schemeClr val="tx1"/>
                          </a:solidFill>
                          <a:effectLst/>
                        </a:rPr>
                        <a:t>III</a:t>
                      </a:r>
                      <a:endParaRPr lang="es-MX" sz="1500" dirty="0">
                        <a:solidFill>
                          <a:schemeClr val="tx1"/>
                        </a:solidFill>
                        <a:effectLst/>
                        <a:latin typeface="Calibri"/>
                        <a:ea typeface="Times New Roman"/>
                        <a:cs typeface="Times New Roman"/>
                      </a:endParaRPr>
                    </a:p>
                  </a:txBody>
                  <a:tcPr marL="36195" marR="36195" marT="9525" marB="9525" anchor="ctr">
                    <a:solidFill>
                      <a:schemeClr val="bg1">
                        <a:lumMod val="85000"/>
                      </a:schemeClr>
                    </a:solidFill>
                  </a:tcPr>
                </a:tc>
                <a:tc>
                  <a:txBody>
                    <a:bodyPr/>
                    <a:lstStyle/>
                    <a:p>
                      <a:pPr algn="just">
                        <a:lnSpc>
                          <a:spcPct val="115000"/>
                        </a:lnSpc>
                        <a:spcAft>
                          <a:spcPts val="0"/>
                        </a:spcAft>
                      </a:pPr>
                      <a:r>
                        <a:rPr lang="es-MX" sz="1500">
                          <a:effectLst/>
                        </a:rPr>
                        <a:t>De enero a febrero de cada ciclo escolar.</a:t>
                      </a:r>
                      <a:endParaRPr lang="es-MX" sz="1500">
                        <a:effectLst/>
                        <a:latin typeface="Calibri"/>
                        <a:ea typeface="Times New Roman"/>
                        <a:cs typeface="Times New Roman"/>
                      </a:endParaRPr>
                    </a:p>
                  </a:txBody>
                  <a:tcPr marL="45720" marR="45720" marT="9525" marB="9525" anchor="ctr">
                    <a:solidFill>
                      <a:schemeClr val="bg1">
                        <a:lumMod val="85000"/>
                      </a:schemeClr>
                    </a:solidFill>
                  </a:tcPr>
                </a:tc>
                <a:tc>
                  <a:txBody>
                    <a:bodyPr/>
                    <a:lstStyle/>
                    <a:p>
                      <a:pPr algn="just">
                        <a:lnSpc>
                          <a:spcPct val="115000"/>
                        </a:lnSpc>
                        <a:spcAft>
                          <a:spcPts val="0"/>
                        </a:spcAft>
                      </a:pPr>
                      <a:r>
                        <a:rPr lang="es-MX" sz="1500" dirty="0">
                          <a:effectLst/>
                        </a:rPr>
                        <a:t>Antes de que concluya el mes de febrero.</a:t>
                      </a:r>
                      <a:endParaRPr lang="es-MX" sz="1500" dirty="0">
                        <a:effectLst/>
                        <a:latin typeface="Calibri"/>
                        <a:ea typeface="Times New Roman"/>
                        <a:cs typeface="Times New Roman"/>
                      </a:endParaRPr>
                    </a:p>
                  </a:txBody>
                  <a:tcPr marL="45720" marR="45720" marT="9525" marB="9525" anchor="ctr">
                    <a:solidFill>
                      <a:schemeClr val="bg1">
                        <a:lumMod val="85000"/>
                      </a:schemeClr>
                    </a:solidFill>
                  </a:tcPr>
                </a:tc>
              </a:tr>
              <a:tr h="229870">
                <a:tc>
                  <a:txBody>
                    <a:bodyPr/>
                    <a:lstStyle/>
                    <a:p>
                      <a:pPr algn="ctr">
                        <a:lnSpc>
                          <a:spcPct val="115000"/>
                        </a:lnSpc>
                        <a:spcAft>
                          <a:spcPts val="0"/>
                        </a:spcAft>
                      </a:pPr>
                      <a:r>
                        <a:rPr lang="es-MX" sz="1500">
                          <a:solidFill>
                            <a:schemeClr val="tx1"/>
                          </a:solidFill>
                          <a:effectLst/>
                        </a:rPr>
                        <a:t>IV</a:t>
                      </a:r>
                      <a:endParaRPr lang="es-MX" sz="1500">
                        <a:solidFill>
                          <a:schemeClr val="tx1"/>
                        </a:solidFill>
                        <a:effectLst/>
                        <a:latin typeface="Calibri"/>
                        <a:ea typeface="Times New Roman"/>
                        <a:cs typeface="Times New Roman"/>
                      </a:endParaRPr>
                    </a:p>
                  </a:txBody>
                  <a:tcPr marL="36195" marR="36195" marT="9525" marB="9525" anchor="ctr">
                    <a:solidFill>
                      <a:schemeClr val="bg1">
                        <a:lumMod val="85000"/>
                      </a:schemeClr>
                    </a:solidFill>
                  </a:tcPr>
                </a:tc>
                <a:tc>
                  <a:txBody>
                    <a:bodyPr/>
                    <a:lstStyle/>
                    <a:p>
                      <a:pPr algn="just">
                        <a:lnSpc>
                          <a:spcPct val="115000"/>
                        </a:lnSpc>
                        <a:spcAft>
                          <a:spcPts val="0"/>
                        </a:spcAft>
                      </a:pPr>
                      <a:r>
                        <a:rPr lang="es-MX" sz="1500" dirty="0">
                          <a:effectLst/>
                        </a:rPr>
                        <a:t>De marzo a abril de cada ciclo escolar.</a:t>
                      </a:r>
                      <a:endParaRPr lang="es-MX" sz="1500" dirty="0">
                        <a:effectLst/>
                        <a:latin typeface="Calibri"/>
                        <a:ea typeface="Times New Roman"/>
                        <a:cs typeface="Times New Roman"/>
                      </a:endParaRPr>
                    </a:p>
                  </a:txBody>
                  <a:tcPr marL="45720" marR="45720" marT="9525" marB="9525" anchor="ctr">
                    <a:solidFill>
                      <a:schemeClr val="bg1">
                        <a:lumMod val="85000"/>
                      </a:schemeClr>
                    </a:solidFill>
                  </a:tcPr>
                </a:tc>
                <a:tc>
                  <a:txBody>
                    <a:bodyPr/>
                    <a:lstStyle/>
                    <a:p>
                      <a:pPr algn="just">
                        <a:lnSpc>
                          <a:spcPct val="115000"/>
                        </a:lnSpc>
                        <a:spcAft>
                          <a:spcPts val="0"/>
                        </a:spcAft>
                      </a:pPr>
                      <a:r>
                        <a:rPr lang="es-MX" sz="1500" dirty="0">
                          <a:effectLst/>
                        </a:rPr>
                        <a:t>Antes de que concluya el mes de abril.</a:t>
                      </a:r>
                      <a:endParaRPr lang="es-MX" sz="1500" dirty="0">
                        <a:effectLst/>
                        <a:latin typeface="Calibri"/>
                        <a:ea typeface="Times New Roman"/>
                        <a:cs typeface="Times New Roman"/>
                      </a:endParaRPr>
                    </a:p>
                  </a:txBody>
                  <a:tcPr marL="45720" marR="45720" marT="9525" marB="9525" anchor="ctr">
                    <a:solidFill>
                      <a:schemeClr val="bg1">
                        <a:lumMod val="85000"/>
                      </a:schemeClr>
                    </a:solidFill>
                  </a:tcPr>
                </a:tc>
              </a:tr>
              <a:tr h="161290">
                <a:tc>
                  <a:txBody>
                    <a:bodyPr/>
                    <a:lstStyle/>
                    <a:p>
                      <a:pPr algn="ctr">
                        <a:lnSpc>
                          <a:spcPct val="115000"/>
                        </a:lnSpc>
                        <a:spcAft>
                          <a:spcPts val="0"/>
                        </a:spcAft>
                      </a:pPr>
                      <a:r>
                        <a:rPr lang="es-MX" sz="1500" dirty="0">
                          <a:solidFill>
                            <a:schemeClr val="tx1"/>
                          </a:solidFill>
                          <a:effectLst/>
                        </a:rPr>
                        <a:t>V</a:t>
                      </a:r>
                      <a:endParaRPr lang="es-MX" sz="1500" dirty="0">
                        <a:solidFill>
                          <a:schemeClr val="tx1"/>
                        </a:solidFill>
                        <a:effectLst/>
                        <a:latin typeface="Calibri"/>
                        <a:ea typeface="Times New Roman"/>
                        <a:cs typeface="Times New Roman"/>
                      </a:endParaRPr>
                    </a:p>
                  </a:txBody>
                  <a:tcPr marL="36195" marR="36195" marT="9525" marB="9525" anchor="ctr">
                    <a:solidFill>
                      <a:schemeClr val="bg1">
                        <a:lumMod val="85000"/>
                      </a:schemeClr>
                    </a:solidFill>
                  </a:tcPr>
                </a:tc>
                <a:tc>
                  <a:txBody>
                    <a:bodyPr/>
                    <a:lstStyle/>
                    <a:p>
                      <a:pPr algn="just">
                        <a:lnSpc>
                          <a:spcPct val="115000"/>
                        </a:lnSpc>
                        <a:spcAft>
                          <a:spcPts val="0"/>
                        </a:spcAft>
                      </a:pPr>
                      <a:r>
                        <a:rPr lang="es-MX" sz="1500" dirty="0">
                          <a:effectLst/>
                        </a:rPr>
                        <a:t>De mayo al fin del ciclo escolar.</a:t>
                      </a:r>
                      <a:endParaRPr lang="es-MX" sz="1500" dirty="0">
                        <a:effectLst/>
                        <a:latin typeface="Calibri"/>
                        <a:ea typeface="Times New Roman"/>
                        <a:cs typeface="Times New Roman"/>
                      </a:endParaRPr>
                    </a:p>
                  </a:txBody>
                  <a:tcPr marL="45720" marR="45720" marT="9525" marB="9525" anchor="ctr">
                    <a:solidFill>
                      <a:schemeClr val="bg1">
                        <a:lumMod val="85000"/>
                      </a:schemeClr>
                    </a:solidFill>
                  </a:tcPr>
                </a:tc>
                <a:tc>
                  <a:txBody>
                    <a:bodyPr/>
                    <a:lstStyle/>
                    <a:p>
                      <a:pPr algn="just">
                        <a:lnSpc>
                          <a:spcPct val="115000"/>
                        </a:lnSpc>
                        <a:spcAft>
                          <a:spcPts val="0"/>
                        </a:spcAft>
                      </a:pPr>
                      <a:r>
                        <a:rPr lang="es-MX" sz="1500" dirty="0">
                          <a:effectLst/>
                        </a:rPr>
                        <a:t>Las calificaciones se deben comunicar durante los últimos cinco días hábiles del ciclo escolar correspondiente.</a:t>
                      </a:r>
                      <a:endParaRPr lang="es-MX" sz="1500" dirty="0">
                        <a:effectLst/>
                        <a:latin typeface="Calibri"/>
                        <a:ea typeface="Times New Roman"/>
                        <a:cs typeface="Times New Roman"/>
                      </a:endParaRPr>
                    </a:p>
                  </a:txBody>
                  <a:tcPr marL="45720" marR="45720" marT="9525" marB="9525" anchor="ctr">
                    <a:solidFill>
                      <a:schemeClr val="bg1">
                        <a:lumMod val="85000"/>
                      </a:schemeClr>
                    </a:solidFill>
                  </a:tcPr>
                </a:tc>
              </a:tr>
            </a:tbl>
          </a:graphicData>
        </a:graphic>
      </p:graphicFrame>
      <p:sp>
        <p:nvSpPr>
          <p:cNvPr id="9" name="8 CuadroTexto"/>
          <p:cNvSpPr txBox="1"/>
          <p:nvPr/>
        </p:nvSpPr>
        <p:spPr>
          <a:xfrm>
            <a:off x="469898" y="5486400"/>
            <a:ext cx="7994013" cy="923330"/>
          </a:xfrm>
          <a:prstGeom prst="rect">
            <a:avLst/>
          </a:prstGeom>
          <a:noFill/>
        </p:spPr>
        <p:txBody>
          <a:bodyPr wrap="square" rtlCol="0">
            <a:spAutoFit/>
          </a:bodyPr>
          <a:lstStyle/>
          <a:p>
            <a:pPr algn="just"/>
            <a:r>
              <a:rPr lang="es-ES" dirty="0"/>
              <a:t>El conocimiento de los resultados parciales por parte de los padres de familia o tutores no limita su derecho a informarse sobre el aprovechamiento escolar de sus hijos o pupilos en cualquier momento del ciclo escolar</a:t>
            </a:r>
            <a:r>
              <a:rPr lang="es-ES" dirty="0" smtClean="0"/>
              <a:t>. (Art. 8)</a:t>
            </a:r>
            <a:endParaRPr lang="es-MX" dirty="0"/>
          </a:p>
        </p:txBody>
      </p:sp>
      <p:sp>
        <p:nvSpPr>
          <p:cNvPr id="10" name="1 Título"/>
          <p:cNvSpPr txBox="1">
            <a:spLocks/>
          </p:cNvSpPr>
          <p:nvPr/>
        </p:nvSpPr>
        <p:spPr bwMode="auto">
          <a:xfrm>
            <a:off x="3230088" y="-80010"/>
            <a:ext cx="5913911" cy="819038"/>
          </a:xfrm>
          <a:prstGeom prst="rect">
            <a:avLst/>
          </a:prstGeom>
          <a:noFill/>
          <a:ln>
            <a:miter lim="800000"/>
            <a:headEnd/>
            <a:tailEnd/>
          </a:ln>
        </p:spPr>
        <p:txBody>
          <a:bodyPr anchor="ctr"/>
          <a:lstStyle/>
          <a:p>
            <a:pPr algn="r" fontAlgn="auto">
              <a:spcAft>
                <a:spcPts val="0"/>
              </a:spcAft>
              <a:defRPr/>
            </a:pPr>
            <a:r>
              <a:rPr lang="es-MX" sz="1200" b="1" dirty="0">
                <a:solidFill>
                  <a:schemeClr val="tx1">
                    <a:lumMod val="50000"/>
                    <a:lumOff val="50000"/>
                  </a:schemeClr>
                </a:solidFill>
              </a:rPr>
              <a:t>ACUERDO 696 POR EL QUE SE ESTABLECEN NORMAS GENERALES PARA </a:t>
            </a:r>
            <a:r>
              <a:rPr lang="es-MX" sz="1200" b="1" dirty="0" smtClean="0">
                <a:solidFill>
                  <a:schemeClr val="tx1">
                    <a:lumMod val="50000"/>
                    <a:lumOff val="50000"/>
                  </a:schemeClr>
                </a:solidFill>
              </a:rPr>
              <a:t>LA EVALUACIÓN</a:t>
            </a:r>
            <a:r>
              <a:rPr lang="es-MX" sz="1200" b="1" dirty="0">
                <a:solidFill>
                  <a:schemeClr val="tx1">
                    <a:lumMod val="50000"/>
                    <a:lumOff val="50000"/>
                  </a:schemeClr>
                </a:solidFill>
              </a:rPr>
              <a:t>, ACREDITACIÓN, PROMOCIÓN Y CERTIFICACIÓN EN LA EDUCACIÓN </a:t>
            </a:r>
            <a:r>
              <a:rPr lang="es-MX" sz="1200" b="1" dirty="0" smtClean="0">
                <a:solidFill>
                  <a:schemeClr val="tx1">
                    <a:lumMod val="50000"/>
                    <a:lumOff val="50000"/>
                  </a:schemeClr>
                </a:solidFill>
              </a:rPr>
              <a:t>BÁSICA</a:t>
            </a:r>
            <a:endParaRPr lang="es-MX" sz="1200" b="1" dirty="0">
              <a:solidFill>
                <a:schemeClr val="tx1">
                  <a:lumMod val="50000"/>
                  <a:lumOff val="50000"/>
                </a:schemeClr>
              </a:solidFill>
            </a:endParaRPr>
          </a:p>
        </p:txBody>
      </p:sp>
      <p:pic>
        <p:nvPicPr>
          <p:cNvPr id="11" name="Picture 11" descr="C:\Users\perezj\Desktop\Logo institucional 2013 - 2018.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35290" y="-95000"/>
            <a:ext cx="1705448" cy="739028"/>
          </a:xfrm>
          <a:prstGeom prst="rect">
            <a:avLst/>
          </a:prstGeom>
          <a:noFill/>
          <a:ln w="9525">
            <a:noFill/>
            <a:miter lim="800000"/>
            <a:headEnd/>
            <a:tailEnd/>
          </a:ln>
        </p:spPr>
      </p:pic>
    </p:spTree>
    <p:extLst>
      <p:ext uri="{BB962C8B-B14F-4D97-AF65-F5344CB8AC3E}">
        <p14:creationId xmlns:p14="http://schemas.microsoft.com/office/powerpoint/2010/main" xmlns="" val="8141971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algn="l"/>
            <a:endParaRPr lang="es-ES" dirty="0">
              <a:cs typeface="Arial" charset="0"/>
            </a:endParaRPr>
          </a:p>
        </p:txBody>
      </p:sp>
      <p:sp>
        <p:nvSpPr>
          <p:cNvPr id="45" name="Rectángulo redondeado 5"/>
          <p:cNvSpPr/>
          <p:nvPr/>
        </p:nvSpPr>
        <p:spPr>
          <a:xfrm>
            <a:off x="75914" y="884707"/>
            <a:ext cx="2758726" cy="351519"/>
          </a:xfrm>
          <a:prstGeom prst="roundRect">
            <a:avLst/>
          </a:prstGeom>
          <a:gradFill>
            <a:gsLst>
              <a:gs pos="0">
                <a:schemeClr val="tx1">
                  <a:lumMod val="50000"/>
                  <a:lumOff val="50000"/>
                </a:schemeClr>
              </a:gs>
              <a:gs pos="100000">
                <a:schemeClr val="bg1">
                  <a:lumMod val="65000"/>
                </a:schemeClr>
              </a:gs>
            </a:gsLst>
          </a:gradFill>
          <a:ln w="0">
            <a:solidFill>
              <a:srgbClr val="C00000"/>
            </a:solidFill>
          </a:ln>
        </p:spPr>
        <p:style>
          <a:lnRef idx="1">
            <a:schemeClr val="dk1"/>
          </a:lnRef>
          <a:fillRef idx="3">
            <a:schemeClr val="dk1"/>
          </a:fillRef>
          <a:effectRef idx="2">
            <a:schemeClr val="dk1"/>
          </a:effectRef>
          <a:fontRef idx="minor">
            <a:schemeClr val="lt1"/>
          </a:fontRef>
        </p:style>
        <p:txBody>
          <a:bodyPr rtlCol="0" anchor="ctr"/>
          <a:lstStyle/>
          <a:p>
            <a:pPr algn="ctr"/>
            <a:r>
              <a:rPr lang="es-ES" b="1" dirty="0" smtClean="0">
                <a:solidFill>
                  <a:prstClr val="white"/>
                </a:solidFill>
              </a:rPr>
              <a:t>DISPOSICIONES</a:t>
            </a:r>
            <a:endParaRPr lang="es-ES" b="1" dirty="0">
              <a:solidFill>
                <a:prstClr val="white"/>
              </a:solidFill>
            </a:endParaRPr>
          </a:p>
        </p:txBody>
      </p:sp>
      <p:sp>
        <p:nvSpPr>
          <p:cNvPr id="8" name="7 CuadroTexto"/>
          <p:cNvSpPr txBox="1"/>
          <p:nvPr/>
        </p:nvSpPr>
        <p:spPr>
          <a:xfrm>
            <a:off x="469899" y="1416030"/>
            <a:ext cx="8305801" cy="5078313"/>
          </a:xfrm>
          <a:prstGeom prst="rect">
            <a:avLst/>
          </a:prstGeom>
          <a:noFill/>
        </p:spPr>
        <p:txBody>
          <a:bodyPr wrap="square" rtlCol="0">
            <a:spAutoFit/>
          </a:bodyPr>
          <a:lstStyle/>
          <a:p>
            <a:pPr algn="just"/>
            <a:r>
              <a:rPr lang="es-ES" dirty="0" smtClean="0"/>
              <a:t>A </a:t>
            </a:r>
            <a:r>
              <a:rPr lang="es-ES" dirty="0"/>
              <a:t>fin de garantizar </a:t>
            </a:r>
            <a:r>
              <a:rPr lang="es-ES" b="1" dirty="0"/>
              <a:t>el debido cumplimiento del calendario escolar y de evitar que durante los últimos días de cada ciclo</a:t>
            </a:r>
            <a:r>
              <a:rPr lang="es-ES" dirty="0"/>
              <a:t> se presenten situaciones de ausentismo, suspensión de clases, inactividad en las escuelas o incluso la realización de actividades distintas a las contenidas en el plan y los programas de estudio, las instituciones educativas públicas y particulares con autorización deberán sujetarse a lo siguiente</a:t>
            </a:r>
            <a:r>
              <a:rPr lang="es-ES" dirty="0" smtClean="0"/>
              <a:t>:</a:t>
            </a:r>
          </a:p>
          <a:p>
            <a:pPr algn="just"/>
            <a:endParaRPr lang="es-MX" dirty="0"/>
          </a:p>
          <a:p>
            <a:pPr marL="342900" indent="-342900" algn="just">
              <a:buAutoNum type="alphaLcParenR"/>
            </a:pPr>
            <a:r>
              <a:rPr lang="es-ES" dirty="0" smtClean="0"/>
              <a:t>En </a:t>
            </a:r>
            <a:r>
              <a:rPr lang="es-ES" dirty="0"/>
              <a:t>los grados de </a:t>
            </a:r>
            <a:r>
              <a:rPr lang="es-ES" b="1" dirty="0"/>
              <a:t>3o. de primaria a 3o. de se</a:t>
            </a:r>
            <a:r>
              <a:rPr lang="es-ES" dirty="0"/>
              <a:t>cundaria </a:t>
            </a:r>
            <a:r>
              <a:rPr lang="es-ES" b="1" dirty="0"/>
              <a:t>se aplicará un examen final </a:t>
            </a:r>
            <a:r>
              <a:rPr lang="es-ES" dirty="0"/>
              <a:t>que servirá para calificar el </a:t>
            </a:r>
            <a:r>
              <a:rPr lang="es-ES" b="1" dirty="0"/>
              <a:t>quinto bimestre</a:t>
            </a:r>
            <a:r>
              <a:rPr lang="es-ES" dirty="0" smtClean="0"/>
              <a:t>.</a:t>
            </a:r>
          </a:p>
          <a:p>
            <a:pPr algn="just"/>
            <a:endParaRPr lang="es-MX" dirty="0"/>
          </a:p>
          <a:p>
            <a:pPr marL="355600" algn="just"/>
            <a:r>
              <a:rPr lang="es-ES" dirty="0" smtClean="0"/>
              <a:t>Dicho </a:t>
            </a:r>
            <a:r>
              <a:rPr lang="es-ES" dirty="0"/>
              <a:t>examen deberá aplicarse </a:t>
            </a:r>
            <a:r>
              <a:rPr lang="es-ES" b="1" dirty="0"/>
              <a:t>diez días hábiles </a:t>
            </a:r>
            <a:r>
              <a:rPr lang="es-ES" dirty="0"/>
              <a:t>antes de la terminación del ciclo escolar en el caso de </a:t>
            </a:r>
            <a:r>
              <a:rPr lang="es-ES" b="1" dirty="0"/>
              <a:t>primaria</a:t>
            </a:r>
            <a:r>
              <a:rPr lang="es-ES" dirty="0"/>
              <a:t>, y </a:t>
            </a:r>
            <a:r>
              <a:rPr lang="es-ES" b="1" dirty="0"/>
              <a:t>quince días hábiles </a:t>
            </a:r>
            <a:r>
              <a:rPr lang="es-ES" dirty="0"/>
              <a:t>antes de la terminación del ciclo escolar en el caso de </a:t>
            </a:r>
            <a:r>
              <a:rPr lang="es-ES" b="1" dirty="0"/>
              <a:t>secundaria</a:t>
            </a:r>
            <a:r>
              <a:rPr lang="es-ES" dirty="0" smtClean="0"/>
              <a:t>.</a:t>
            </a:r>
          </a:p>
          <a:p>
            <a:pPr algn="just"/>
            <a:endParaRPr lang="es-MX" dirty="0"/>
          </a:p>
          <a:p>
            <a:pPr marL="342900" indent="-342900" algn="just">
              <a:buAutoNum type="alphaLcParenR" startAt="2"/>
            </a:pPr>
            <a:r>
              <a:rPr lang="es-ES" dirty="0" smtClean="0"/>
              <a:t>El </a:t>
            </a:r>
            <a:r>
              <a:rPr lang="es-ES" dirty="0"/>
              <a:t>examen final </a:t>
            </a:r>
            <a:r>
              <a:rPr lang="es-ES" b="1" dirty="0"/>
              <a:t>podrá ser elaborado por el Consejo Técnico Escolar, por el Consejo Técnico de Zona o por la autoridad educativa local </a:t>
            </a:r>
            <a:r>
              <a:rPr lang="es-ES" dirty="0"/>
              <a:t>y se hará con </a:t>
            </a:r>
            <a:r>
              <a:rPr lang="es-ES" b="1" dirty="0"/>
              <a:t>preguntas abiertas que muestren los aprendizajes más relevantes</a:t>
            </a:r>
            <a:r>
              <a:rPr lang="es-ES" dirty="0"/>
              <a:t> de los alumnos, respecto a la totalidad de las asignaturas cursadas</a:t>
            </a:r>
            <a:r>
              <a:rPr lang="es-ES" dirty="0" smtClean="0"/>
              <a:t>.</a:t>
            </a:r>
          </a:p>
          <a:p>
            <a:endParaRPr lang="es-MX" dirty="0"/>
          </a:p>
        </p:txBody>
      </p:sp>
      <p:sp>
        <p:nvSpPr>
          <p:cNvPr id="7" name="1 Título"/>
          <p:cNvSpPr txBox="1">
            <a:spLocks/>
          </p:cNvSpPr>
          <p:nvPr/>
        </p:nvSpPr>
        <p:spPr bwMode="auto">
          <a:xfrm>
            <a:off x="3230088" y="-80010"/>
            <a:ext cx="5913911" cy="819038"/>
          </a:xfrm>
          <a:prstGeom prst="rect">
            <a:avLst/>
          </a:prstGeom>
          <a:noFill/>
          <a:ln>
            <a:miter lim="800000"/>
            <a:headEnd/>
            <a:tailEnd/>
          </a:ln>
        </p:spPr>
        <p:txBody>
          <a:bodyPr anchor="ctr"/>
          <a:lstStyle/>
          <a:p>
            <a:pPr algn="r" fontAlgn="auto">
              <a:spcAft>
                <a:spcPts val="0"/>
              </a:spcAft>
              <a:defRPr/>
            </a:pPr>
            <a:r>
              <a:rPr lang="es-MX" sz="1200" b="1" dirty="0">
                <a:solidFill>
                  <a:schemeClr val="tx1">
                    <a:lumMod val="50000"/>
                    <a:lumOff val="50000"/>
                  </a:schemeClr>
                </a:solidFill>
              </a:rPr>
              <a:t>ACUERDO 696 POR EL QUE SE ESTABLECEN NORMAS GENERALES PARA </a:t>
            </a:r>
            <a:r>
              <a:rPr lang="es-MX" sz="1200" b="1" dirty="0" smtClean="0">
                <a:solidFill>
                  <a:schemeClr val="tx1">
                    <a:lumMod val="50000"/>
                    <a:lumOff val="50000"/>
                  </a:schemeClr>
                </a:solidFill>
              </a:rPr>
              <a:t>LA EVALUACIÓN</a:t>
            </a:r>
            <a:r>
              <a:rPr lang="es-MX" sz="1200" b="1" dirty="0">
                <a:solidFill>
                  <a:schemeClr val="tx1">
                    <a:lumMod val="50000"/>
                    <a:lumOff val="50000"/>
                  </a:schemeClr>
                </a:solidFill>
              </a:rPr>
              <a:t>, ACREDITACIÓN, PROMOCIÓN Y CERTIFICACIÓN EN LA EDUCACIÓN </a:t>
            </a:r>
            <a:r>
              <a:rPr lang="es-MX" sz="1200" b="1" dirty="0" smtClean="0">
                <a:solidFill>
                  <a:schemeClr val="tx1">
                    <a:lumMod val="50000"/>
                    <a:lumOff val="50000"/>
                  </a:schemeClr>
                </a:solidFill>
              </a:rPr>
              <a:t>BÁSICA</a:t>
            </a:r>
            <a:endParaRPr lang="es-MX" sz="1200" b="1" dirty="0">
              <a:solidFill>
                <a:schemeClr val="tx1">
                  <a:lumMod val="50000"/>
                  <a:lumOff val="50000"/>
                </a:schemeClr>
              </a:solidFill>
            </a:endParaRPr>
          </a:p>
        </p:txBody>
      </p:sp>
      <p:pic>
        <p:nvPicPr>
          <p:cNvPr id="9" name="Picture 11" descr="C:\Users\perezj\Desktop\Logo institucional 2013 - 2018.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35290" y="-95000"/>
            <a:ext cx="1705448" cy="739028"/>
          </a:xfrm>
          <a:prstGeom prst="rect">
            <a:avLst/>
          </a:prstGeom>
          <a:noFill/>
          <a:ln w="9525">
            <a:noFill/>
            <a:miter lim="800000"/>
            <a:headEnd/>
            <a:tailEnd/>
          </a:ln>
        </p:spPr>
      </p:pic>
    </p:spTree>
    <p:extLst>
      <p:ext uri="{BB962C8B-B14F-4D97-AF65-F5344CB8AC3E}">
        <p14:creationId xmlns:p14="http://schemas.microsoft.com/office/powerpoint/2010/main" xmlns="" val="14370671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algn="l"/>
            <a:endParaRPr lang="es-ES" dirty="0">
              <a:cs typeface="Arial" charset="0"/>
            </a:endParaRPr>
          </a:p>
        </p:txBody>
      </p:sp>
      <p:sp>
        <p:nvSpPr>
          <p:cNvPr id="45" name="Rectángulo redondeado 5"/>
          <p:cNvSpPr/>
          <p:nvPr/>
        </p:nvSpPr>
        <p:spPr>
          <a:xfrm>
            <a:off x="75914" y="884707"/>
            <a:ext cx="2758726" cy="351519"/>
          </a:xfrm>
          <a:prstGeom prst="roundRect">
            <a:avLst/>
          </a:prstGeom>
          <a:gradFill>
            <a:gsLst>
              <a:gs pos="0">
                <a:schemeClr val="tx1">
                  <a:lumMod val="50000"/>
                  <a:lumOff val="50000"/>
                </a:schemeClr>
              </a:gs>
              <a:gs pos="100000">
                <a:schemeClr val="bg1">
                  <a:lumMod val="65000"/>
                </a:schemeClr>
              </a:gs>
            </a:gsLst>
          </a:gradFill>
          <a:ln w="0">
            <a:solidFill>
              <a:srgbClr val="C00000"/>
            </a:solidFill>
          </a:ln>
        </p:spPr>
        <p:style>
          <a:lnRef idx="1">
            <a:schemeClr val="dk1"/>
          </a:lnRef>
          <a:fillRef idx="3">
            <a:schemeClr val="dk1"/>
          </a:fillRef>
          <a:effectRef idx="2">
            <a:schemeClr val="dk1"/>
          </a:effectRef>
          <a:fontRef idx="minor">
            <a:schemeClr val="lt1"/>
          </a:fontRef>
        </p:style>
        <p:txBody>
          <a:bodyPr rtlCol="0" anchor="ctr"/>
          <a:lstStyle/>
          <a:p>
            <a:pPr algn="ctr"/>
            <a:r>
              <a:rPr lang="es-ES" b="1" dirty="0" smtClean="0">
                <a:solidFill>
                  <a:prstClr val="white"/>
                </a:solidFill>
              </a:rPr>
              <a:t>DISPOSICIONES</a:t>
            </a:r>
            <a:endParaRPr lang="es-ES" b="1" dirty="0">
              <a:solidFill>
                <a:prstClr val="white"/>
              </a:solidFill>
            </a:endParaRPr>
          </a:p>
        </p:txBody>
      </p:sp>
      <p:sp>
        <p:nvSpPr>
          <p:cNvPr id="8" name="7 CuadroTexto"/>
          <p:cNvSpPr txBox="1"/>
          <p:nvPr/>
        </p:nvSpPr>
        <p:spPr>
          <a:xfrm>
            <a:off x="469899" y="1416030"/>
            <a:ext cx="8305801" cy="1754326"/>
          </a:xfrm>
          <a:prstGeom prst="rect">
            <a:avLst/>
          </a:prstGeom>
          <a:noFill/>
        </p:spPr>
        <p:txBody>
          <a:bodyPr wrap="square" rtlCol="0">
            <a:spAutoFit/>
          </a:bodyPr>
          <a:lstStyle/>
          <a:p>
            <a:pPr algn="just">
              <a:spcAft>
                <a:spcPts val="0"/>
              </a:spcAft>
            </a:pPr>
            <a:r>
              <a:rPr lang="es-MX" dirty="0"/>
              <a:t>c) La calificación del examen final, el promedio de grado y, en su caso, el promedio de nivel educativo, serán entregados por los docentes a la Dirección de la escuela y comunicados a los padres de familia o tutores, a más tardar el último día del ciclo escolar. </a:t>
            </a:r>
            <a:r>
              <a:rPr lang="es-MX" dirty="0" smtClean="0"/>
              <a:t>(Art. 9)</a:t>
            </a:r>
          </a:p>
          <a:p>
            <a:pPr algn="just">
              <a:spcAft>
                <a:spcPts val="0"/>
              </a:spcAft>
            </a:pPr>
            <a:endParaRPr lang="es-MX" dirty="0"/>
          </a:p>
          <a:p>
            <a:endParaRPr lang="es-MX" dirty="0"/>
          </a:p>
        </p:txBody>
      </p:sp>
      <p:pic>
        <p:nvPicPr>
          <p:cNvPr id="9" name="8 Imagen"/>
          <p:cNvPicPr/>
          <p:nvPr/>
        </p:nvPicPr>
        <p:blipFill rotWithShape="1">
          <a:blip r:embed="rId3">
            <a:extLst>
              <a:ext uri="{28A0092B-C50C-407E-A947-70E740481C1C}">
                <a14:useLocalDpi xmlns:a14="http://schemas.microsoft.com/office/drawing/2010/main" xmlns="" val="0"/>
              </a:ext>
            </a:extLst>
          </a:blip>
          <a:srcRect r="45010"/>
          <a:stretch/>
        </p:blipFill>
        <p:spPr bwMode="auto">
          <a:xfrm>
            <a:off x="2286000" y="2743201"/>
            <a:ext cx="4234858" cy="3033440"/>
          </a:xfrm>
          <a:prstGeom prst="rect">
            <a:avLst/>
          </a:prstGeom>
          <a:noFill/>
          <a:ln>
            <a:noFill/>
          </a:ln>
        </p:spPr>
      </p:pic>
      <p:sp>
        <p:nvSpPr>
          <p:cNvPr id="40" name="Text Box 700"/>
          <p:cNvSpPr txBox="1">
            <a:spLocks noChangeArrowheads="1"/>
          </p:cNvSpPr>
          <p:nvPr/>
        </p:nvSpPr>
        <p:spPr bwMode="auto">
          <a:xfrm>
            <a:off x="5486184" y="3321102"/>
            <a:ext cx="260868" cy="126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algn="ctr">
              <a:spcAft>
                <a:spcPts val="0"/>
              </a:spcAft>
              <a:tabLst>
                <a:tab pos="450215" algn="l"/>
              </a:tabLst>
            </a:pPr>
            <a:r>
              <a:rPr lang="es-MX" sz="700" b="1" dirty="0" smtClean="0">
                <a:latin typeface="Arial"/>
                <a:ea typeface="Times New Roman"/>
              </a:rPr>
              <a:t>7.0</a:t>
            </a:r>
            <a:endParaRPr lang="es-MX" sz="1200" dirty="0">
              <a:effectLst/>
              <a:latin typeface="Times New Roman"/>
              <a:ea typeface="Times New Roman"/>
            </a:endParaRPr>
          </a:p>
        </p:txBody>
      </p:sp>
      <p:sp>
        <p:nvSpPr>
          <p:cNvPr id="41" name="Text Box 700"/>
          <p:cNvSpPr txBox="1">
            <a:spLocks noChangeArrowheads="1"/>
          </p:cNvSpPr>
          <p:nvPr/>
        </p:nvSpPr>
        <p:spPr bwMode="auto">
          <a:xfrm>
            <a:off x="5487785" y="3544851"/>
            <a:ext cx="260868" cy="126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algn="ctr">
              <a:spcAft>
                <a:spcPts val="0"/>
              </a:spcAft>
              <a:tabLst>
                <a:tab pos="450215" algn="l"/>
              </a:tabLst>
            </a:pPr>
            <a:r>
              <a:rPr lang="es-MX" sz="700" b="1" dirty="0">
                <a:latin typeface="Arial"/>
                <a:ea typeface="Times New Roman"/>
              </a:rPr>
              <a:t>7</a:t>
            </a:r>
            <a:r>
              <a:rPr lang="es-MX" sz="700" b="1" dirty="0" smtClean="0">
                <a:effectLst/>
                <a:latin typeface="Arial"/>
                <a:ea typeface="Times New Roman"/>
              </a:rPr>
              <a:t>.0</a:t>
            </a:r>
            <a:endParaRPr lang="es-MX" sz="1200" dirty="0">
              <a:effectLst/>
              <a:latin typeface="Times New Roman"/>
              <a:ea typeface="Times New Roman"/>
            </a:endParaRPr>
          </a:p>
        </p:txBody>
      </p:sp>
      <p:sp>
        <p:nvSpPr>
          <p:cNvPr id="42" name="Text Box 700"/>
          <p:cNvSpPr txBox="1">
            <a:spLocks noChangeArrowheads="1"/>
          </p:cNvSpPr>
          <p:nvPr/>
        </p:nvSpPr>
        <p:spPr bwMode="auto">
          <a:xfrm>
            <a:off x="5487785" y="4196859"/>
            <a:ext cx="260868" cy="126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algn="ctr">
              <a:spcAft>
                <a:spcPts val="0"/>
              </a:spcAft>
              <a:tabLst>
                <a:tab pos="450215" algn="l"/>
              </a:tabLst>
            </a:pPr>
            <a:r>
              <a:rPr lang="es-MX" sz="700" b="1" dirty="0">
                <a:latin typeface="Arial"/>
                <a:ea typeface="Times New Roman"/>
              </a:rPr>
              <a:t>7</a:t>
            </a:r>
            <a:r>
              <a:rPr lang="es-MX" sz="700" b="1" dirty="0" smtClean="0">
                <a:effectLst/>
                <a:latin typeface="Arial"/>
                <a:ea typeface="Times New Roman"/>
              </a:rPr>
              <a:t>.0</a:t>
            </a:r>
            <a:endParaRPr lang="es-MX" sz="1200" dirty="0">
              <a:effectLst/>
              <a:latin typeface="Times New Roman"/>
              <a:ea typeface="Times New Roman"/>
            </a:endParaRPr>
          </a:p>
        </p:txBody>
      </p:sp>
      <p:sp>
        <p:nvSpPr>
          <p:cNvPr id="43" name="Text Box 700"/>
          <p:cNvSpPr txBox="1">
            <a:spLocks noChangeArrowheads="1"/>
          </p:cNvSpPr>
          <p:nvPr/>
        </p:nvSpPr>
        <p:spPr bwMode="auto">
          <a:xfrm>
            <a:off x="5489385" y="4420608"/>
            <a:ext cx="260868" cy="126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algn="ctr">
              <a:spcAft>
                <a:spcPts val="0"/>
              </a:spcAft>
              <a:tabLst>
                <a:tab pos="450215" algn="l"/>
              </a:tabLst>
            </a:pPr>
            <a:r>
              <a:rPr lang="es-MX" sz="700" b="1" dirty="0" smtClean="0">
                <a:latin typeface="Arial"/>
                <a:ea typeface="Times New Roman"/>
              </a:rPr>
              <a:t>7.0</a:t>
            </a:r>
            <a:endParaRPr lang="es-MX" sz="1200" dirty="0">
              <a:effectLst/>
              <a:latin typeface="Times New Roman"/>
              <a:ea typeface="Times New Roman"/>
            </a:endParaRPr>
          </a:p>
        </p:txBody>
      </p:sp>
      <p:sp>
        <p:nvSpPr>
          <p:cNvPr id="44" name="Text Box 700"/>
          <p:cNvSpPr txBox="1">
            <a:spLocks noChangeArrowheads="1"/>
          </p:cNvSpPr>
          <p:nvPr/>
        </p:nvSpPr>
        <p:spPr bwMode="auto">
          <a:xfrm>
            <a:off x="5489385" y="4635094"/>
            <a:ext cx="260868" cy="126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algn="ctr">
              <a:spcAft>
                <a:spcPts val="0"/>
              </a:spcAft>
              <a:tabLst>
                <a:tab pos="450215" algn="l"/>
              </a:tabLst>
            </a:pPr>
            <a:r>
              <a:rPr lang="es-MX" sz="700" b="1" dirty="0">
                <a:latin typeface="Arial"/>
                <a:ea typeface="Times New Roman"/>
              </a:rPr>
              <a:t>7</a:t>
            </a:r>
            <a:r>
              <a:rPr lang="es-MX" sz="700" b="1" dirty="0" smtClean="0">
                <a:latin typeface="Arial"/>
                <a:ea typeface="Times New Roman"/>
              </a:rPr>
              <a:t>.0</a:t>
            </a:r>
            <a:endParaRPr lang="es-MX" sz="1200" dirty="0">
              <a:effectLst/>
              <a:latin typeface="Times New Roman"/>
              <a:ea typeface="Times New Roman"/>
            </a:endParaRPr>
          </a:p>
        </p:txBody>
      </p:sp>
      <p:sp>
        <p:nvSpPr>
          <p:cNvPr id="46" name="Text Box 700"/>
          <p:cNvSpPr txBox="1">
            <a:spLocks noChangeArrowheads="1"/>
          </p:cNvSpPr>
          <p:nvPr/>
        </p:nvSpPr>
        <p:spPr bwMode="auto">
          <a:xfrm>
            <a:off x="5487785" y="4874520"/>
            <a:ext cx="260868" cy="126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algn="ctr">
              <a:spcAft>
                <a:spcPts val="0"/>
              </a:spcAft>
              <a:tabLst>
                <a:tab pos="450215" algn="l"/>
              </a:tabLst>
            </a:pPr>
            <a:r>
              <a:rPr lang="es-MX" sz="700" b="1" dirty="0" smtClean="0">
                <a:effectLst/>
                <a:latin typeface="Arial"/>
                <a:ea typeface="Times New Roman"/>
              </a:rPr>
              <a:t>10.0</a:t>
            </a:r>
            <a:endParaRPr lang="es-MX" sz="1200" dirty="0">
              <a:effectLst/>
              <a:latin typeface="Times New Roman"/>
              <a:ea typeface="Times New Roman"/>
            </a:endParaRPr>
          </a:p>
        </p:txBody>
      </p:sp>
      <p:sp>
        <p:nvSpPr>
          <p:cNvPr id="47" name="Text Box 700"/>
          <p:cNvSpPr txBox="1">
            <a:spLocks noChangeArrowheads="1"/>
          </p:cNvSpPr>
          <p:nvPr/>
        </p:nvSpPr>
        <p:spPr bwMode="auto">
          <a:xfrm>
            <a:off x="5489385" y="5098269"/>
            <a:ext cx="260868" cy="126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algn="ctr">
              <a:spcAft>
                <a:spcPts val="0"/>
              </a:spcAft>
              <a:tabLst>
                <a:tab pos="450215" algn="l"/>
              </a:tabLst>
            </a:pPr>
            <a:r>
              <a:rPr lang="es-MX" sz="700" b="1" dirty="0" smtClean="0">
                <a:effectLst/>
                <a:latin typeface="Arial"/>
                <a:ea typeface="Times New Roman"/>
              </a:rPr>
              <a:t>10.0</a:t>
            </a:r>
            <a:endParaRPr lang="es-MX" sz="1200" dirty="0">
              <a:effectLst/>
              <a:latin typeface="Times New Roman"/>
              <a:ea typeface="Times New Roman"/>
            </a:endParaRPr>
          </a:p>
        </p:txBody>
      </p:sp>
      <p:sp>
        <p:nvSpPr>
          <p:cNvPr id="48" name="Text Box 700"/>
          <p:cNvSpPr txBox="1">
            <a:spLocks noChangeArrowheads="1"/>
          </p:cNvSpPr>
          <p:nvPr/>
        </p:nvSpPr>
        <p:spPr bwMode="auto">
          <a:xfrm>
            <a:off x="5488585" y="3983086"/>
            <a:ext cx="260868" cy="126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algn="ctr">
              <a:spcAft>
                <a:spcPts val="0"/>
              </a:spcAft>
              <a:tabLst>
                <a:tab pos="450215" algn="l"/>
              </a:tabLst>
            </a:pPr>
            <a:r>
              <a:rPr lang="es-MX" sz="700" b="1" dirty="0">
                <a:latin typeface="Arial"/>
                <a:ea typeface="Times New Roman"/>
              </a:rPr>
              <a:t>7</a:t>
            </a:r>
            <a:r>
              <a:rPr lang="es-MX" sz="700" b="1" dirty="0" smtClean="0">
                <a:effectLst/>
                <a:latin typeface="Arial"/>
                <a:ea typeface="Times New Roman"/>
              </a:rPr>
              <a:t>.0</a:t>
            </a:r>
            <a:endParaRPr lang="es-MX" sz="1200" dirty="0">
              <a:effectLst/>
              <a:latin typeface="Times New Roman"/>
              <a:ea typeface="Times New Roman"/>
            </a:endParaRPr>
          </a:p>
        </p:txBody>
      </p:sp>
      <p:sp>
        <p:nvSpPr>
          <p:cNvPr id="50" name="Text Box 700"/>
          <p:cNvSpPr txBox="1">
            <a:spLocks noChangeArrowheads="1"/>
          </p:cNvSpPr>
          <p:nvPr/>
        </p:nvSpPr>
        <p:spPr bwMode="auto">
          <a:xfrm>
            <a:off x="5472581" y="3777864"/>
            <a:ext cx="260868" cy="126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algn="ctr">
              <a:spcAft>
                <a:spcPts val="0"/>
              </a:spcAft>
              <a:tabLst>
                <a:tab pos="450215" algn="l"/>
              </a:tabLst>
            </a:pPr>
            <a:r>
              <a:rPr lang="es-MX" sz="700" b="1" dirty="0">
                <a:latin typeface="Arial"/>
                <a:ea typeface="Times New Roman"/>
              </a:rPr>
              <a:t>7</a:t>
            </a:r>
            <a:r>
              <a:rPr lang="es-MX" sz="700" b="1" dirty="0" smtClean="0">
                <a:effectLst/>
                <a:latin typeface="Arial"/>
                <a:ea typeface="Times New Roman"/>
              </a:rPr>
              <a:t>.0</a:t>
            </a:r>
            <a:endParaRPr lang="es-MX" sz="1200" dirty="0">
              <a:effectLst/>
              <a:latin typeface="Times New Roman"/>
              <a:ea typeface="Times New Roman"/>
            </a:endParaRPr>
          </a:p>
        </p:txBody>
      </p:sp>
      <p:sp>
        <p:nvSpPr>
          <p:cNvPr id="16" name="1 Título"/>
          <p:cNvSpPr txBox="1">
            <a:spLocks/>
          </p:cNvSpPr>
          <p:nvPr/>
        </p:nvSpPr>
        <p:spPr bwMode="auto">
          <a:xfrm>
            <a:off x="3230088" y="-80010"/>
            <a:ext cx="5913911" cy="819038"/>
          </a:xfrm>
          <a:prstGeom prst="rect">
            <a:avLst/>
          </a:prstGeom>
          <a:noFill/>
          <a:ln>
            <a:miter lim="800000"/>
            <a:headEnd/>
            <a:tailEnd/>
          </a:ln>
        </p:spPr>
        <p:txBody>
          <a:bodyPr anchor="ctr"/>
          <a:lstStyle/>
          <a:p>
            <a:pPr algn="r" fontAlgn="auto">
              <a:spcAft>
                <a:spcPts val="0"/>
              </a:spcAft>
              <a:defRPr/>
            </a:pPr>
            <a:r>
              <a:rPr lang="es-MX" sz="1200" b="1" dirty="0">
                <a:solidFill>
                  <a:schemeClr val="tx1">
                    <a:lumMod val="50000"/>
                    <a:lumOff val="50000"/>
                  </a:schemeClr>
                </a:solidFill>
              </a:rPr>
              <a:t>ACUERDO 696 POR EL QUE SE ESTABLECEN NORMAS GENERALES PARA </a:t>
            </a:r>
            <a:r>
              <a:rPr lang="es-MX" sz="1200" b="1" dirty="0" smtClean="0">
                <a:solidFill>
                  <a:schemeClr val="tx1">
                    <a:lumMod val="50000"/>
                    <a:lumOff val="50000"/>
                  </a:schemeClr>
                </a:solidFill>
              </a:rPr>
              <a:t>LA EVALUACIÓN</a:t>
            </a:r>
            <a:r>
              <a:rPr lang="es-MX" sz="1200" b="1" dirty="0">
                <a:solidFill>
                  <a:schemeClr val="tx1">
                    <a:lumMod val="50000"/>
                    <a:lumOff val="50000"/>
                  </a:schemeClr>
                </a:solidFill>
              </a:rPr>
              <a:t>, ACREDITACIÓN, PROMOCIÓN Y CERTIFICACIÓN EN LA EDUCACIÓN </a:t>
            </a:r>
            <a:r>
              <a:rPr lang="es-MX" sz="1200" b="1" dirty="0" smtClean="0">
                <a:solidFill>
                  <a:schemeClr val="tx1">
                    <a:lumMod val="50000"/>
                    <a:lumOff val="50000"/>
                  </a:schemeClr>
                </a:solidFill>
              </a:rPr>
              <a:t>BÁSICA</a:t>
            </a:r>
            <a:endParaRPr lang="es-MX" sz="1200" b="1" dirty="0">
              <a:solidFill>
                <a:schemeClr val="tx1">
                  <a:lumMod val="50000"/>
                  <a:lumOff val="50000"/>
                </a:schemeClr>
              </a:solidFill>
            </a:endParaRPr>
          </a:p>
        </p:txBody>
      </p:sp>
      <p:pic>
        <p:nvPicPr>
          <p:cNvPr id="17" name="Picture 11" descr="C:\Users\perezj\Desktop\Logo institucional 2013 - 2018.jpg"/>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35290" y="-95000"/>
            <a:ext cx="1705448" cy="739028"/>
          </a:xfrm>
          <a:prstGeom prst="rect">
            <a:avLst/>
          </a:prstGeom>
          <a:noFill/>
          <a:ln w="9525">
            <a:noFill/>
            <a:miter lim="800000"/>
            <a:headEnd/>
            <a:tailEnd/>
          </a:ln>
        </p:spPr>
      </p:pic>
    </p:spTree>
    <p:extLst>
      <p:ext uri="{BB962C8B-B14F-4D97-AF65-F5344CB8AC3E}">
        <p14:creationId xmlns:p14="http://schemas.microsoft.com/office/powerpoint/2010/main" xmlns="" val="114107086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1031</TotalTime>
  <Words>2997</Words>
  <Application>Microsoft Office PowerPoint</Application>
  <PresentationFormat>Presentación en pantalla (4:3)</PresentationFormat>
  <Paragraphs>273</Paragraphs>
  <Slides>25</Slides>
  <Notes>24</Notes>
  <HiddenSlides>0</HiddenSlides>
  <MMClips>0</MMClips>
  <ScaleCrop>false</ScaleCrop>
  <HeadingPairs>
    <vt:vector size="4" baseType="variant">
      <vt:variant>
        <vt:lpstr>Tema</vt:lpstr>
      </vt:variant>
      <vt:variant>
        <vt:i4>1</vt:i4>
      </vt:variant>
      <vt:variant>
        <vt:lpstr>Títulos de diapositiva</vt:lpstr>
      </vt:variant>
      <vt:variant>
        <vt:i4>25</vt:i4>
      </vt:variant>
    </vt:vector>
  </HeadingPairs>
  <TitlesOfParts>
    <vt:vector size="26"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OSIRIS VANESSA JUAREZ BELTRAN</dc:creator>
  <cp:lastModifiedBy>SEJpelonBarbaro</cp:lastModifiedBy>
  <cp:revision>85</cp:revision>
  <dcterms:created xsi:type="dcterms:W3CDTF">2013-09-11T19:28:08Z</dcterms:created>
  <dcterms:modified xsi:type="dcterms:W3CDTF">2013-10-04T08:21:46Z</dcterms:modified>
</cp:coreProperties>
</file>